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8" r:id="rId1"/>
  </p:sldMasterIdLst>
  <p:notesMasterIdLst>
    <p:notesMasterId r:id="rId42"/>
  </p:notesMasterIdLst>
  <p:handoutMasterIdLst>
    <p:handoutMasterId r:id="rId43"/>
  </p:handoutMasterIdLst>
  <p:sldIdLst>
    <p:sldId id="275" r:id="rId2"/>
    <p:sldId id="257" r:id="rId3"/>
    <p:sldId id="265" r:id="rId4"/>
    <p:sldId id="283" r:id="rId5"/>
    <p:sldId id="303" r:id="rId6"/>
    <p:sldId id="307" r:id="rId7"/>
    <p:sldId id="297" r:id="rId8"/>
    <p:sldId id="343" r:id="rId9"/>
    <p:sldId id="310" r:id="rId10"/>
    <p:sldId id="311" r:id="rId11"/>
    <p:sldId id="312" r:id="rId12"/>
    <p:sldId id="313" r:id="rId13"/>
    <p:sldId id="314" r:id="rId14"/>
    <p:sldId id="315" r:id="rId15"/>
    <p:sldId id="316" r:id="rId16"/>
    <p:sldId id="317" r:id="rId17"/>
    <p:sldId id="318" r:id="rId18"/>
    <p:sldId id="308" r:id="rId19"/>
    <p:sldId id="319" r:id="rId20"/>
    <p:sldId id="320" r:id="rId21"/>
    <p:sldId id="321" r:id="rId22"/>
    <p:sldId id="322" r:id="rId23"/>
    <p:sldId id="323" r:id="rId24"/>
    <p:sldId id="327" r:id="rId25"/>
    <p:sldId id="328" r:id="rId26"/>
    <p:sldId id="329" r:id="rId27"/>
    <p:sldId id="330" r:id="rId28"/>
    <p:sldId id="331" r:id="rId29"/>
    <p:sldId id="332" r:id="rId30"/>
    <p:sldId id="333" r:id="rId31"/>
    <p:sldId id="334" r:id="rId32"/>
    <p:sldId id="335" r:id="rId33"/>
    <p:sldId id="336" r:id="rId34"/>
    <p:sldId id="337" r:id="rId35"/>
    <p:sldId id="338" r:id="rId36"/>
    <p:sldId id="339" r:id="rId37"/>
    <p:sldId id="340" r:id="rId38"/>
    <p:sldId id="341" r:id="rId39"/>
    <p:sldId id="342" r:id="rId40"/>
    <p:sldId id="269"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4121" autoAdjust="0"/>
  </p:normalViewPr>
  <p:slideViewPr>
    <p:cSldViewPr snapToGrid="0">
      <p:cViewPr varScale="1">
        <p:scale>
          <a:sx n="86" d="100"/>
          <a:sy n="86" d="100"/>
        </p:scale>
        <p:origin x="138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0BDAA9-4970-458B-A3F4-887765CA147F}" type="doc">
      <dgm:prSet loTypeId="urn:microsoft.com/office/officeart/2008/layout/VerticalCurvedList" loCatId="list" qsTypeId="urn:microsoft.com/office/officeart/2005/8/quickstyle/simple1" qsCatId="simple" csTypeId="urn:microsoft.com/office/officeart/2005/8/colors/accent1_1" csCatId="accent1" phldr="1"/>
      <dgm:spPr/>
      <dgm:t>
        <a:bodyPr/>
        <a:lstStyle/>
        <a:p>
          <a:endParaRPr lang="en-AI"/>
        </a:p>
      </dgm:t>
    </dgm:pt>
    <dgm:pt modelId="{2B62389C-4E27-4E01-B65F-861A88F167A8}">
      <dgm:prSet phldrT="[Text]" custT="1"/>
      <dgm:spPr>
        <a:ln w="19050"/>
      </dgm:spPr>
      <dgm:t>
        <a:bodyPr/>
        <a:lstStyle/>
        <a:p>
          <a:r>
            <a:rPr lang="en-US" sz="2800" dirty="0" err="1"/>
            <a:t>Đặt</a:t>
          </a:r>
          <a:r>
            <a:rPr lang="en-US" sz="2800" dirty="0"/>
            <a:t> </a:t>
          </a:r>
          <a:r>
            <a:rPr lang="en-US" sz="2800" dirty="0" err="1"/>
            <a:t>vấn</a:t>
          </a:r>
          <a:r>
            <a:rPr lang="en-US" sz="2800" dirty="0"/>
            <a:t> </a:t>
          </a:r>
          <a:r>
            <a:rPr lang="en-US" sz="2800" dirty="0" err="1"/>
            <a:t>đề</a:t>
          </a:r>
          <a:endParaRPr lang="en-AI" sz="2800" dirty="0"/>
        </a:p>
      </dgm:t>
    </dgm:pt>
    <dgm:pt modelId="{073F7411-7941-452D-9C5F-F58946EFF370}" type="parTrans" cxnId="{359FA74C-33E8-438A-A80A-B18A2C4DD031}">
      <dgm:prSet/>
      <dgm:spPr/>
      <dgm:t>
        <a:bodyPr/>
        <a:lstStyle/>
        <a:p>
          <a:endParaRPr lang="en-AI"/>
        </a:p>
      </dgm:t>
    </dgm:pt>
    <dgm:pt modelId="{F6BBFB06-8EE0-4788-8E22-448053FDCBFC}" type="sibTrans" cxnId="{359FA74C-33E8-438A-A80A-B18A2C4DD031}">
      <dgm:prSet/>
      <dgm:spPr/>
      <dgm:t>
        <a:bodyPr/>
        <a:lstStyle/>
        <a:p>
          <a:endParaRPr lang="en-AI"/>
        </a:p>
      </dgm:t>
    </dgm:pt>
    <dgm:pt modelId="{B2186823-AC3D-499E-B709-FBD3AF7368CC}">
      <dgm:prSet phldrT="[Text]" custT="1"/>
      <dgm:spPr>
        <a:ln w="19050"/>
      </dgm:spPr>
      <dgm:t>
        <a:bodyPr/>
        <a:lstStyle/>
        <a:p>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endParaRPr lang="en-AI" sz="2800" dirty="0"/>
        </a:p>
      </dgm:t>
    </dgm:pt>
    <dgm:pt modelId="{EDAD1743-8C15-4AE9-BD2A-8B1FB7498ADF}" type="parTrans" cxnId="{01C3B559-B0F8-4788-B6EE-4E325863514C}">
      <dgm:prSet/>
      <dgm:spPr/>
      <dgm:t>
        <a:bodyPr/>
        <a:lstStyle/>
        <a:p>
          <a:endParaRPr lang="en-AI"/>
        </a:p>
      </dgm:t>
    </dgm:pt>
    <dgm:pt modelId="{E1C65F7A-35B8-4299-92EB-E066A4A6AFD2}" type="sibTrans" cxnId="{01C3B559-B0F8-4788-B6EE-4E325863514C}">
      <dgm:prSet/>
      <dgm:spPr/>
      <dgm:t>
        <a:bodyPr/>
        <a:lstStyle/>
        <a:p>
          <a:endParaRPr lang="en-AI"/>
        </a:p>
      </dgm:t>
    </dgm:pt>
    <dgm:pt modelId="{40B21337-A29A-449F-B87D-DF93D6469DB6}">
      <dgm:prSet phldrT="[Text]" custT="1"/>
      <dgm:spPr>
        <a:ln w="19050"/>
      </dgm:spPr>
      <dgm:t>
        <a:bodyPr/>
        <a:lstStyle/>
        <a:p>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endParaRPr lang="en-AI" sz="2800" dirty="0"/>
        </a:p>
      </dgm:t>
    </dgm:pt>
    <dgm:pt modelId="{BE4F10B8-A809-4074-BC6D-FD8CA6C3F3B0}" type="parTrans" cxnId="{82663DB7-3C11-4072-9FFE-18206E9E94D6}">
      <dgm:prSet/>
      <dgm:spPr/>
      <dgm:t>
        <a:bodyPr/>
        <a:lstStyle/>
        <a:p>
          <a:endParaRPr lang="en-AI"/>
        </a:p>
      </dgm:t>
    </dgm:pt>
    <dgm:pt modelId="{8989488B-69E2-483E-B675-41779D1E0644}" type="sibTrans" cxnId="{82663DB7-3C11-4072-9FFE-18206E9E94D6}">
      <dgm:prSet/>
      <dgm:spPr/>
      <dgm:t>
        <a:bodyPr/>
        <a:lstStyle/>
        <a:p>
          <a:endParaRPr lang="en-AI"/>
        </a:p>
      </dgm:t>
    </dgm:pt>
    <dgm:pt modelId="{AD20E2E3-9831-4C08-954D-B4DF02AD935A}">
      <dgm:prSet phldrT="[Text]" custT="1"/>
      <dgm:spPr>
        <a:ln w="19050"/>
      </dgm:spPr>
      <dgm:t>
        <a:bodyPr/>
        <a:lstStyle/>
        <a:p>
          <a:r>
            <a:rPr lang="en-US" sz="2800" dirty="0" err="1"/>
            <a:t>Đánh</a:t>
          </a:r>
          <a:r>
            <a:rPr lang="en-US" sz="2800" dirty="0"/>
            <a:t> </a:t>
          </a:r>
          <a:r>
            <a:rPr lang="en-US" sz="2800" dirty="0" err="1"/>
            <a:t>giá</a:t>
          </a:r>
          <a:r>
            <a:rPr lang="en-US" sz="2800" dirty="0"/>
            <a:t>, </a:t>
          </a:r>
          <a:r>
            <a:rPr lang="en-US" sz="2800" dirty="0" err="1"/>
            <a:t>kết</a:t>
          </a:r>
          <a:r>
            <a:rPr lang="en-US" sz="2800" dirty="0"/>
            <a:t> </a:t>
          </a:r>
          <a:r>
            <a:rPr lang="en-US" sz="2800" dirty="0" err="1"/>
            <a:t>luận</a:t>
          </a:r>
          <a:r>
            <a:rPr lang="en-US" sz="2800" dirty="0"/>
            <a:t> </a:t>
          </a:r>
          <a:r>
            <a:rPr lang="en-US" sz="2800" dirty="0" err="1"/>
            <a:t>và</a:t>
          </a:r>
          <a:r>
            <a:rPr lang="en-US" sz="2800" dirty="0"/>
            <a:t> </a:t>
          </a:r>
          <a:r>
            <a:rPr lang="en-US" sz="2800" dirty="0" err="1"/>
            <a:t>hướng</a:t>
          </a:r>
          <a:r>
            <a:rPr lang="en-US" sz="2800" dirty="0"/>
            <a:t> </a:t>
          </a:r>
          <a:r>
            <a:rPr lang="en-US" sz="2800" dirty="0" err="1"/>
            <a:t>phát</a:t>
          </a:r>
          <a:r>
            <a:rPr lang="en-US" sz="2800" dirty="0"/>
            <a:t> </a:t>
          </a:r>
          <a:r>
            <a:rPr lang="en-US" sz="2800" dirty="0" err="1"/>
            <a:t>triển</a:t>
          </a:r>
          <a:endParaRPr lang="en-AI" sz="2800" dirty="0"/>
        </a:p>
      </dgm:t>
    </dgm:pt>
    <dgm:pt modelId="{F6F7B3A2-6FFB-4314-B483-7EF12D55DE56}" type="parTrans" cxnId="{27F6AD4A-485B-4F6A-BCA2-5CA9D2FA0B6E}">
      <dgm:prSet/>
      <dgm:spPr/>
      <dgm:t>
        <a:bodyPr/>
        <a:lstStyle/>
        <a:p>
          <a:endParaRPr lang="en-AI"/>
        </a:p>
      </dgm:t>
    </dgm:pt>
    <dgm:pt modelId="{1DB34F31-482B-4AF3-850D-0788AF6E1A59}" type="sibTrans" cxnId="{27F6AD4A-485B-4F6A-BCA2-5CA9D2FA0B6E}">
      <dgm:prSet/>
      <dgm:spPr/>
      <dgm:t>
        <a:bodyPr/>
        <a:lstStyle/>
        <a:p>
          <a:endParaRPr lang="en-AI"/>
        </a:p>
      </dgm:t>
    </dgm:pt>
    <dgm:pt modelId="{E2DE0389-47DD-40DE-A2D7-1E3831D66F92}" type="pres">
      <dgm:prSet presAssocID="{6A0BDAA9-4970-458B-A3F4-887765CA147F}" presName="Name0" presStyleCnt="0">
        <dgm:presLayoutVars>
          <dgm:chMax val="7"/>
          <dgm:chPref val="7"/>
          <dgm:dir/>
        </dgm:presLayoutVars>
      </dgm:prSet>
      <dgm:spPr/>
    </dgm:pt>
    <dgm:pt modelId="{6963B4B7-BB2E-4C59-AE7E-F1DE9ABE8234}" type="pres">
      <dgm:prSet presAssocID="{6A0BDAA9-4970-458B-A3F4-887765CA147F}" presName="Name1" presStyleCnt="0"/>
      <dgm:spPr/>
    </dgm:pt>
    <dgm:pt modelId="{D3FC451C-0C07-45C6-8569-E81DC80CA5E1}" type="pres">
      <dgm:prSet presAssocID="{6A0BDAA9-4970-458B-A3F4-887765CA147F}" presName="cycle" presStyleCnt="0"/>
      <dgm:spPr/>
    </dgm:pt>
    <dgm:pt modelId="{C6E4B40F-F49D-481A-B12E-1AC91F37C84D}" type="pres">
      <dgm:prSet presAssocID="{6A0BDAA9-4970-458B-A3F4-887765CA147F}" presName="srcNode" presStyleLbl="node1" presStyleIdx="0" presStyleCnt="4"/>
      <dgm:spPr/>
    </dgm:pt>
    <dgm:pt modelId="{0A127F30-B9F6-4199-8548-5A5D9B472546}" type="pres">
      <dgm:prSet presAssocID="{6A0BDAA9-4970-458B-A3F4-887765CA147F}" presName="conn" presStyleLbl="parChTrans1D2" presStyleIdx="0" presStyleCnt="1"/>
      <dgm:spPr/>
    </dgm:pt>
    <dgm:pt modelId="{B800BFF2-751D-4B78-B914-5779E7701D89}" type="pres">
      <dgm:prSet presAssocID="{6A0BDAA9-4970-458B-A3F4-887765CA147F}" presName="extraNode" presStyleLbl="node1" presStyleIdx="0" presStyleCnt="4"/>
      <dgm:spPr/>
    </dgm:pt>
    <dgm:pt modelId="{DB880375-43AD-4BA4-BC80-02A26D35944C}" type="pres">
      <dgm:prSet presAssocID="{6A0BDAA9-4970-458B-A3F4-887765CA147F}" presName="dstNode" presStyleLbl="node1" presStyleIdx="0" presStyleCnt="4"/>
      <dgm:spPr/>
    </dgm:pt>
    <dgm:pt modelId="{DDA9F622-F895-4577-931F-9D244E5152AB}" type="pres">
      <dgm:prSet presAssocID="{2B62389C-4E27-4E01-B65F-861A88F167A8}" presName="text_1" presStyleLbl="node1" presStyleIdx="0" presStyleCnt="4">
        <dgm:presLayoutVars>
          <dgm:bulletEnabled val="1"/>
        </dgm:presLayoutVars>
      </dgm:prSet>
      <dgm:spPr/>
    </dgm:pt>
    <dgm:pt modelId="{48B1DD3D-BE86-43DC-90BE-116498092ADE}" type="pres">
      <dgm:prSet presAssocID="{2B62389C-4E27-4E01-B65F-861A88F167A8}" presName="accent_1" presStyleCnt="0"/>
      <dgm:spPr/>
    </dgm:pt>
    <dgm:pt modelId="{9F31BC16-1FDE-4A37-92F6-083A5E975F51}" type="pres">
      <dgm:prSet presAssocID="{2B62389C-4E27-4E01-B65F-861A88F167A8}" presName="accentRepeatNode" presStyleLbl="solidFgAcc1" presStyleIdx="0" presStyleCnt="4"/>
      <dgm:spPr>
        <a:solidFill>
          <a:schemeClr val="tx2">
            <a:lumMod val="20000"/>
            <a:lumOff val="80000"/>
          </a:schemeClr>
        </a:solidFill>
        <a:ln w="19050"/>
      </dgm:spPr>
    </dgm:pt>
    <dgm:pt modelId="{D7DA43A6-EC19-4133-8A47-DB462DE5D867}" type="pres">
      <dgm:prSet presAssocID="{B2186823-AC3D-499E-B709-FBD3AF7368CC}" presName="text_2" presStyleLbl="node1" presStyleIdx="1" presStyleCnt="4">
        <dgm:presLayoutVars>
          <dgm:bulletEnabled val="1"/>
        </dgm:presLayoutVars>
      </dgm:prSet>
      <dgm:spPr/>
    </dgm:pt>
    <dgm:pt modelId="{E7C861EE-1B99-4AB9-B7F0-D96AC109946D}" type="pres">
      <dgm:prSet presAssocID="{B2186823-AC3D-499E-B709-FBD3AF7368CC}" presName="accent_2" presStyleCnt="0"/>
      <dgm:spPr/>
    </dgm:pt>
    <dgm:pt modelId="{80C2AA5B-C2E4-4C54-A75D-7FB5A56309FC}" type="pres">
      <dgm:prSet presAssocID="{B2186823-AC3D-499E-B709-FBD3AF7368CC}" presName="accentRepeatNode" presStyleLbl="solidFgAcc1" presStyleIdx="1" presStyleCnt="4"/>
      <dgm:spPr>
        <a:solidFill>
          <a:schemeClr val="accent4">
            <a:lumMod val="20000"/>
            <a:lumOff val="80000"/>
          </a:schemeClr>
        </a:solidFill>
        <a:ln w="19050"/>
      </dgm:spPr>
    </dgm:pt>
    <dgm:pt modelId="{213E1E3C-193A-4FA1-9AC5-AC51876EE997}" type="pres">
      <dgm:prSet presAssocID="{40B21337-A29A-449F-B87D-DF93D6469DB6}" presName="text_3" presStyleLbl="node1" presStyleIdx="2" presStyleCnt="4">
        <dgm:presLayoutVars>
          <dgm:bulletEnabled val="1"/>
        </dgm:presLayoutVars>
      </dgm:prSet>
      <dgm:spPr/>
    </dgm:pt>
    <dgm:pt modelId="{13348A02-D40F-413C-A24F-F039651BF378}" type="pres">
      <dgm:prSet presAssocID="{40B21337-A29A-449F-B87D-DF93D6469DB6}" presName="accent_3" presStyleCnt="0"/>
      <dgm:spPr/>
    </dgm:pt>
    <dgm:pt modelId="{0E474CA2-393E-403B-909C-1E30B5550C26}" type="pres">
      <dgm:prSet presAssocID="{40B21337-A29A-449F-B87D-DF93D6469DB6}" presName="accentRepeatNode" presStyleLbl="solidFgAcc1" presStyleIdx="2" presStyleCnt="4"/>
      <dgm:spPr>
        <a:solidFill>
          <a:schemeClr val="accent6">
            <a:lumMod val="20000"/>
            <a:lumOff val="80000"/>
          </a:schemeClr>
        </a:solidFill>
        <a:ln w="19050"/>
      </dgm:spPr>
    </dgm:pt>
    <dgm:pt modelId="{28B21EF4-8FD3-4556-BD00-D8D9F16AFF3D}" type="pres">
      <dgm:prSet presAssocID="{AD20E2E3-9831-4C08-954D-B4DF02AD935A}" presName="text_4" presStyleLbl="node1" presStyleIdx="3" presStyleCnt="4">
        <dgm:presLayoutVars>
          <dgm:bulletEnabled val="1"/>
        </dgm:presLayoutVars>
      </dgm:prSet>
      <dgm:spPr/>
    </dgm:pt>
    <dgm:pt modelId="{2C50D711-3C63-4219-AB0A-99BB2883B47A}" type="pres">
      <dgm:prSet presAssocID="{AD20E2E3-9831-4C08-954D-B4DF02AD935A}" presName="accent_4" presStyleCnt="0"/>
      <dgm:spPr/>
    </dgm:pt>
    <dgm:pt modelId="{30EED240-5240-4242-881A-929FD5092134}" type="pres">
      <dgm:prSet presAssocID="{AD20E2E3-9831-4C08-954D-B4DF02AD935A}" presName="accentRepeatNode" presStyleLbl="solidFgAcc1" presStyleIdx="3" presStyleCnt="4"/>
      <dgm:spPr>
        <a:solidFill>
          <a:schemeClr val="accent1">
            <a:lumMod val="40000"/>
            <a:lumOff val="60000"/>
          </a:schemeClr>
        </a:solidFill>
        <a:ln w="19050"/>
      </dgm:spPr>
    </dgm:pt>
  </dgm:ptLst>
  <dgm:cxnLst>
    <dgm:cxn modelId="{2299C40F-13EA-4C49-B5F8-B7546EE2B3EE}" type="presOf" srcId="{B2186823-AC3D-499E-B709-FBD3AF7368CC}" destId="{D7DA43A6-EC19-4133-8A47-DB462DE5D867}" srcOrd="0" destOrd="0" presId="urn:microsoft.com/office/officeart/2008/layout/VerticalCurvedList"/>
    <dgm:cxn modelId="{FD5E746A-DB3C-405F-95E9-270E3BF08E7D}" type="presOf" srcId="{2B62389C-4E27-4E01-B65F-861A88F167A8}" destId="{DDA9F622-F895-4577-931F-9D244E5152AB}" srcOrd="0" destOrd="0" presId="urn:microsoft.com/office/officeart/2008/layout/VerticalCurvedList"/>
    <dgm:cxn modelId="{27F6AD4A-485B-4F6A-BCA2-5CA9D2FA0B6E}" srcId="{6A0BDAA9-4970-458B-A3F4-887765CA147F}" destId="{AD20E2E3-9831-4C08-954D-B4DF02AD935A}" srcOrd="3" destOrd="0" parTransId="{F6F7B3A2-6FFB-4314-B483-7EF12D55DE56}" sibTransId="{1DB34F31-482B-4AF3-850D-0788AF6E1A59}"/>
    <dgm:cxn modelId="{359FA74C-33E8-438A-A80A-B18A2C4DD031}" srcId="{6A0BDAA9-4970-458B-A3F4-887765CA147F}" destId="{2B62389C-4E27-4E01-B65F-861A88F167A8}" srcOrd="0" destOrd="0" parTransId="{073F7411-7941-452D-9C5F-F58946EFF370}" sibTransId="{F6BBFB06-8EE0-4788-8E22-448053FDCBFC}"/>
    <dgm:cxn modelId="{01C3B559-B0F8-4788-B6EE-4E325863514C}" srcId="{6A0BDAA9-4970-458B-A3F4-887765CA147F}" destId="{B2186823-AC3D-499E-B709-FBD3AF7368CC}" srcOrd="1" destOrd="0" parTransId="{EDAD1743-8C15-4AE9-BD2A-8B1FB7498ADF}" sibTransId="{E1C65F7A-35B8-4299-92EB-E066A4A6AFD2}"/>
    <dgm:cxn modelId="{1C89378B-9731-4F8A-976E-DCCE253CA69C}" type="presOf" srcId="{40B21337-A29A-449F-B87D-DF93D6469DB6}" destId="{213E1E3C-193A-4FA1-9AC5-AC51876EE997}" srcOrd="0" destOrd="0" presId="urn:microsoft.com/office/officeart/2008/layout/VerticalCurvedList"/>
    <dgm:cxn modelId="{82663DB7-3C11-4072-9FFE-18206E9E94D6}" srcId="{6A0BDAA9-4970-458B-A3F4-887765CA147F}" destId="{40B21337-A29A-449F-B87D-DF93D6469DB6}" srcOrd="2" destOrd="0" parTransId="{BE4F10B8-A809-4074-BC6D-FD8CA6C3F3B0}" sibTransId="{8989488B-69E2-483E-B675-41779D1E0644}"/>
    <dgm:cxn modelId="{2C3265C4-9B07-476E-870F-71F174439E1C}" type="presOf" srcId="{F6BBFB06-8EE0-4788-8E22-448053FDCBFC}" destId="{0A127F30-B9F6-4199-8548-5A5D9B472546}" srcOrd="0" destOrd="0" presId="urn:microsoft.com/office/officeart/2008/layout/VerticalCurvedList"/>
    <dgm:cxn modelId="{562368EC-9EC6-4976-9BD4-2F5766732E8E}" type="presOf" srcId="{6A0BDAA9-4970-458B-A3F4-887765CA147F}" destId="{E2DE0389-47DD-40DE-A2D7-1E3831D66F92}" srcOrd="0" destOrd="0" presId="urn:microsoft.com/office/officeart/2008/layout/VerticalCurvedList"/>
    <dgm:cxn modelId="{2B31A8F5-1CEA-49DB-9B77-A0D31DB38A89}" type="presOf" srcId="{AD20E2E3-9831-4C08-954D-B4DF02AD935A}" destId="{28B21EF4-8FD3-4556-BD00-D8D9F16AFF3D}" srcOrd="0" destOrd="0" presId="urn:microsoft.com/office/officeart/2008/layout/VerticalCurvedList"/>
    <dgm:cxn modelId="{883FF726-6978-4301-B944-B5205C1C80F1}" type="presParOf" srcId="{E2DE0389-47DD-40DE-A2D7-1E3831D66F92}" destId="{6963B4B7-BB2E-4C59-AE7E-F1DE9ABE8234}" srcOrd="0" destOrd="0" presId="urn:microsoft.com/office/officeart/2008/layout/VerticalCurvedList"/>
    <dgm:cxn modelId="{5D3BB01B-C15C-4749-9CE1-5D5A1A7C5FE1}" type="presParOf" srcId="{6963B4B7-BB2E-4C59-AE7E-F1DE9ABE8234}" destId="{D3FC451C-0C07-45C6-8569-E81DC80CA5E1}" srcOrd="0" destOrd="0" presId="urn:microsoft.com/office/officeart/2008/layout/VerticalCurvedList"/>
    <dgm:cxn modelId="{345EE480-0567-4628-A21E-3BE0B2D131C0}" type="presParOf" srcId="{D3FC451C-0C07-45C6-8569-E81DC80CA5E1}" destId="{C6E4B40F-F49D-481A-B12E-1AC91F37C84D}" srcOrd="0" destOrd="0" presId="urn:microsoft.com/office/officeart/2008/layout/VerticalCurvedList"/>
    <dgm:cxn modelId="{92EE0039-A089-43F9-BFA5-1047BA144DB7}" type="presParOf" srcId="{D3FC451C-0C07-45C6-8569-E81DC80CA5E1}" destId="{0A127F30-B9F6-4199-8548-5A5D9B472546}" srcOrd="1" destOrd="0" presId="urn:microsoft.com/office/officeart/2008/layout/VerticalCurvedList"/>
    <dgm:cxn modelId="{DAFD05DD-C71C-4947-8010-1733EC845EF9}" type="presParOf" srcId="{D3FC451C-0C07-45C6-8569-E81DC80CA5E1}" destId="{B800BFF2-751D-4B78-B914-5779E7701D89}" srcOrd="2" destOrd="0" presId="urn:microsoft.com/office/officeart/2008/layout/VerticalCurvedList"/>
    <dgm:cxn modelId="{E964BBE2-4C47-4891-820B-15DBD411A682}" type="presParOf" srcId="{D3FC451C-0C07-45C6-8569-E81DC80CA5E1}" destId="{DB880375-43AD-4BA4-BC80-02A26D35944C}" srcOrd="3" destOrd="0" presId="urn:microsoft.com/office/officeart/2008/layout/VerticalCurvedList"/>
    <dgm:cxn modelId="{8DFF0202-72A7-4A5E-AE65-BE9BFAEF89F0}" type="presParOf" srcId="{6963B4B7-BB2E-4C59-AE7E-F1DE9ABE8234}" destId="{DDA9F622-F895-4577-931F-9D244E5152AB}" srcOrd="1" destOrd="0" presId="urn:microsoft.com/office/officeart/2008/layout/VerticalCurvedList"/>
    <dgm:cxn modelId="{5F6D0136-6231-44D2-9B74-39B60EAB5B8A}" type="presParOf" srcId="{6963B4B7-BB2E-4C59-AE7E-F1DE9ABE8234}" destId="{48B1DD3D-BE86-43DC-90BE-116498092ADE}" srcOrd="2" destOrd="0" presId="urn:microsoft.com/office/officeart/2008/layout/VerticalCurvedList"/>
    <dgm:cxn modelId="{6E60BF89-651C-4066-8576-25D736F8A5AF}" type="presParOf" srcId="{48B1DD3D-BE86-43DC-90BE-116498092ADE}" destId="{9F31BC16-1FDE-4A37-92F6-083A5E975F51}" srcOrd="0" destOrd="0" presId="urn:microsoft.com/office/officeart/2008/layout/VerticalCurvedList"/>
    <dgm:cxn modelId="{0DABB338-A0B7-4118-A90A-2CC6792CFC56}" type="presParOf" srcId="{6963B4B7-BB2E-4C59-AE7E-F1DE9ABE8234}" destId="{D7DA43A6-EC19-4133-8A47-DB462DE5D867}" srcOrd="3" destOrd="0" presId="urn:microsoft.com/office/officeart/2008/layout/VerticalCurvedList"/>
    <dgm:cxn modelId="{796FDC39-6892-453A-97F8-D39272192C90}" type="presParOf" srcId="{6963B4B7-BB2E-4C59-AE7E-F1DE9ABE8234}" destId="{E7C861EE-1B99-4AB9-B7F0-D96AC109946D}" srcOrd="4" destOrd="0" presId="urn:microsoft.com/office/officeart/2008/layout/VerticalCurvedList"/>
    <dgm:cxn modelId="{13F2F357-65F9-460D-90B3-71B04A609B95}" type="presParOf" srcId="{E7C861EE-1B99-4AB9-B7F0-D96AC109946D}" destId="{80C2AA5B-C2E4-4C54-A75D-7FB5A56309FC}" srcOrd="0" destOrd="0" presId="urn:microsoft.com/office/officeart/2008/layout/VerticalCurvedList"/>
    <dgm:cxn modelId="{B6E39C0E-04F9-471C-904A-8CB93A143A52}" type="presParOf" srcId="{6963B4B7-BB2E-4C59-AE7E-F1DE9ABE8234}" destId="{213E1E3C-193A-4FA1-9AC5-AC51876EE997}" srcOrd="5" destOrd="0" presId="urn:microsoft.com/office/officeart/2008/layout/VerticalCurvedList"/>
    <dgm:cxn modelId="{AA5FD285-87D4-4F5B-A459-71F7E6E300C7}" type="presParOf" srcId="{6963B4B7-BB2E-4C59-AE7E-F1DE9ABE8234}" destId="{13348A02-D40F-413C-A24F-F039651BF378}" srcOrd="6" destOrd="0" presId="urn:microsoft.com/office/officeart/2008/layout/VerticalCurvedList"/>
    <dgm:cxn modelId="{80B82CA9-C7E0-40B6-83AB-3DC7840E50B7}" type="presParOf" srcId="{13348A02-D40F-413C-A24F-F039651BF378}" destId="{0E474CA2-393E-403B-909C-1E30B5550C26}" srcOrd="0" destOrd="0" presId="urn:microsoft.com/office/officeart/2008/layout/VerticalCurvedList"/>
    <dgm:cxn modelId="{1518D58B-4853-48D7-9CC6-0721DA57F2B1}" type="presParOf" srcId="{6963B4B7-BB2E-4C59-AE7E-F1DE9ABE8234}" destId="{28B21EF4-8FD3-4556-BD00-D8D9F16AFF3D}" srcOrd="7" destOrd="0" presId="urn:microsoft.com/office/officeart/2008/layout/VerticalCurvedList"/>
    <dgm:cxn modelId="{D7D3DEE8-440A-4E30-89B6-7B1A05B1EBD7}" type="presParOf" srcId="{6963B4B7-BB2E-4C59-AE7E-F1DE9ABE8234}" destId="{2C50D711-3C63-4219-AB0A-99BB2883B47A}" srcOrd="8" destOrd="0" presId="urn:microsoft.com/office/officeart/2008/layout/VerticalCurvedList"/>
    <dgm:cxn modelId="{662B3E02-70A3-4386-B91E-6B0CADF3977E}" type="presParOf" srcId="{2C50D711-3C63-4219-AB0A-99BB2883B47A}" destId="{30EED240-5240-4242-881A-929FD509213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127F30-B9F6-4199-8548-5A5D9B472546}">
      <dsp:nvSpPr>
        <dsp:cNvPr id="0" name=""/>
        <dsp:cNvSpPr/>
      </dsp:nvSpPr>
      <dsp:spPr>
        <a:xfrm>
          <a:off x="-4594335" y="-704407"/>
          <a:ext cx="5472816" cy="5472816"/>
        </a:xfrm>
        <a:prstGeom prst="blockArc">
          <a:avLst>
            <a:gd name="adj1" fmla="val 18900000"/>
            <a:gd name="adj2" fmla="val 2700000"/>
            <a:gd name="adj3" fmla="val 395"/>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A9F622-F895-4577-931F-9D244E5152AB}">
      <dsp:nvSpPr>
        <dsp:cNvPr id="0" name=""/>
        <dsp:cNvSpPr/>
      </dsp:nvSpPr>
      <dsp:spPr>
        <a:xfrm>
          <a:off x="460128" y="312440"/>
          <a:ext cx="7726122" cy="625205"/>
        </a:xfrm>
        <a:prstGeom prst="rect">
          <a:avLst/>
        </a:prstGeom>
        <a:solidFill>
          <a:schemeClr val="lt1">
            <a:hueOff val="0"/>
            <a:satOff val="0"/>
            <a:lumOff val="0"/>
            <a:alphaOff val="0"/>
          </a:schemeClr>
        </a:solidFill>
        <a:ln w="19050" cap="flat" cmpd="sng" algn="ctr">
          <a:solidFill>
            <a:scrgbClr r="0" g="0" 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err="1"/>
            <a:t>Đặt</a:t>
          </a:r>
          <a:r>
            <a:rPr lang="en-US" sz="2800" kern="1200" dirty="0"/>
            <a:t> </a:t>
          </a:r>
          <a:r>
            <a:rPr lang="en-US" sz="2800" kern="1200" dirty="0" err="1"/>
            <a:t>vấn</a:t>
          </a:r>
          <a:r>
            <a:rPr lang="en-US" sz="2800" kern="1200" dirty="0"/>
            <a:t> </a:t>
          </a:r>
          <a:r>
            <a:rPr lang="en-US" sz="2800" kern="1200" dirty="0" err="1"/>
            <a:t>đề</a:t>
          </a:r>
          <a:endParaRPr lang="en-AI" sz="2800" kern="1200" dirty="0"/>
        </a:p>
      </dsp:txBody>
      <dsp:txXfrm>
        <a:off x="460128" y="312440"/>
        <a:ext cx="7726122" cy="625205"/>
      </dsp:txXfrm>
    </dsp:sp>
    <dsp:sp modelId="{9F31BC16-1FDE-4A37-92F6-083A5E975F51}">
      <dsp:nvSpPr>
        <dsp:cNvPr id="0" name=""/>
        <dsp:cNvSpPr/>
      </dsp:nvSpPr>
      <dsp:spPr>
        <a:xfrm>
          <a:off x="69375" y="234289"/>
          <a:ext cx="781507" cy="781507"/>
        </a:xfrm>
        <a:prstGeom prst="ellipse">
          <a:avLst/>
        </a:prstGeom>
        <a:solidFill>
          <a:schemeClr val="tx2">
            <a:lumMod val="20000"/>
            <a:lumOff val="80000"/>
          </a:schemeClr>
        </a:solidFill>
        <a:ln w="19050" cap="flat" cmpd="sng" algn="ctr">
          <a:solidFill>
            <a:scrgbClr r="0" g="0" b="0"/>
          </a:solidFill>
          <a:prstDash val="solid"/>
          <a:miter lim="800000"/>
        </a:ln>
        <a:effectLst/>
      </dsp:spPr>
      <dsp:style>
        <a:lnRef idx="2">
          <a:scrgbClr r="0" g="0" b="0"/>
        </a:lnRef>
        <a:fillRef idx="1">
          <a:scrgbClr r="0" g="0" b="0"/>
        </a:fillRef>
        <a:effectRef idx="0">
          <a:scrgbClr r="0" g="0" b="0"/>
        </a:effectRef>
        <a:fontRef idx="minor"/>
      </dsp:style>
    </dsp:sp>
    <dsp:sp modelId="{D7DA43A6-EC19-4133-8A47-DB462DE5D867}">
      <dsp:nvSpPr>
        <dsp:cNvPr id="0" name=""/>
        <dsp:cNvSpPr/>
      </dsp:nvSpPr>
      <dsp:spPr>
        <a:xfrm>
          <a:off x="818573" y="1250411"/>
          <a:ext cx="7367678" cy="625205"/>
        </a:xfrm>
        <a:prstGeom prst="rect">
          <a:avLst/>
        </a:prstGeom>
        <a:solidFill>
          <a:schemeClr val="lt1">
            <a:hueOff val="0"/>
            <a:satOff val="0"/>
            <a:lumOff val="0"/>
            <a:alphaOff val="0"/>
          </a:schemeClr>
        </a:solidFill>
        <a:ln w="19050" cap="flat" cmpd="sng" algn="ctr">
          <a:solidFill>
            <a:scrgbClr r="0" g="0" 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err="1"/>
            <a:t>Phân</a:t>
          </a:r>
          <a:r>
            <a:rPr lang="en-US" sz="2800" kern="1200" dirty="0"/>
            <a:t> </a:t>
          </a:r>
          <a:r>
            <a:rPr lang="en-US" sz="2800" kern="1200" dirty="0" err="1"/>
            <a:t>tích</a:t>
          </a:r>
          <a:r>
            <a:rPr lang="en-US" sz="2800" kern="1200" dirty="0"/>
            <a:t>, </a:t>
          </a:r>
          <a:r>
            <a:rPr lang="en-US" sz="2800" kern="1200" dirty="0" err="1"/>
            <a:t>xây</a:t>
          </a:r>
          <a:r>
            <a:rPr lang="en-US" sz="2800" kern="1200" dirty="0"/>
            <a:t> </a:t>
          </a:r>
          <a:r>
            <a:rPr lang="en-US" sz="2800" kern="1200" dirty="0" err="1"/>
            <a:t>dựng</a:t>
          </a:r>
          <a:r>
            <a:rPr lang="en-US" sz="2800" kern="1200" dirty="0"/>
            <a:t> </a:t>
          </a:r>
          <a:r>
            <a:rPr lang="en-US" sz="2800" kern="1200" dirty="0" err="1"/>
            <a:t>cơ</a:t>
          </a:r>
          <a:r>
            <a:rPr lang="en-US" sz="2800" kern="1200" dirty="0"/>
            <a:t> </a:t>
          </a:r>
          <a:r>
            <a:rPr lang="en-US" sz="2800" kern="1200" dirty="0" err="1"/>
            <a:t>sở</a:t>
          </a:r>
          <a:r>
            <a:rPr lang="en-US" sz="2800" kern="1200" dirty="0"/>
            <a:t> </a:t>
          </a:r>
          <a:r>
            <a:rPr lang="en-US" sz="2800" kern="1200" dirty="0" err="1"/>
            <a:t>dữ</a:t>
          </a:r>
          <a:r>
            <a:rPr lang="en-US" sz="2800" kern="1200" dirty="0"/>
            <a:t> </a:t>
          </a:r>
          <a:r>
            <a:rPr lang="en-US" sz="2800" kern="1200" dirty="0" err="1"/>
            <a:t>liệu</a:t>
          </a:r>
          <a:endParaRPr lang="en-AI" sz="2800" kern="1200" dirty="0"/>
        </a:p>
      </dsp:txBody>
      <dsp:txXfrm>
        <a:off x="818573" y="1250411"/>
        <a:ext cx="7367678" cy="625205"/>
      </dsp:txXfrm>
    </dsp:sp>
    <dsp:sp modelId="{80C2AA5B-C2E4-4C54-A75D-7FB5A56309FC}">
      <dsp:nvSpPr>
        <dsp:cNvPr id="0" name=""/>
        <dsp:cNvSpPr/>
      </dsp:nvSpPr>
      <dsp:spPr>
        <a:xfrm>
          <a:off x="427819" y="1172260"/>
          <a:ext cx="781507" cy="781507"/>
        </a:xfrm>
        <a:prstGeom prst="ellipse">
          <a:avLst/>
        </a:prstGeom>
        <a:solidFill>
          <a:schemeClr val="accent4">
            <a:lumMod val="20000"/>
            <a:lumOff val="80000"/>
          </a:schemeClr>
        </a:solidFill>
        <a:ln w="19050" cap="flat" cmpd="sng" algn="ctr">
          <a:solidFill>
            <a:scrgbClr r="0" g="0" b="0"/>
          </a:solidFill>
          <a:prstDash val="solid"/>
          <a:miter lim="800000"/>
        </a:ln>
        <a:effectLst/>
      </dsp:spPr>
      <dsp:style>
        <a:lnRef idx="2">
          <a:scrgbClr r="0" g="0" b="0"/>
        </a:lnRef>
        <a:fillRef idx="1">
          <a:scrgbClr r="0" g="0" b="0"/>
        </a:fillRef>
        <a:effectRef idx="0">
          <a:scrgbClr r="0" g="0" b="0"/>
        </a:effectRef>
        <a:fontRef idx="minor"/>
      </dsp:style>
    </dsp:sp>
    <dsp:sp modelId="{213E1E3C-193A-4FA1-9AC5-AC51876EE997}">
      <dsp:nvSpPr>
        <dsp:cNvPr id="0" name=""/>
        <dsp:cNvSpPr/>
      </dsp:nvSpPr>
      <dsp:spPr>
        <a:xfrm>
          <a:off x="818573" y="2188382"/>
          <a:ext cx="7367678" cy="625205"/>
        </a:xfrm>
        <a:prstGeom prst="rect">
          <a:avLst/>
        </a:prstGeom>
        <a:solidFill>
          <a:schemeClr val="lt1">
            <a:hueOff val="0"/>
            <a:satOff val="0"/>
            <a:lumOff val="0"/>
            <a:alphaOff val="0"/>
          </a:schemeClr>
        </a:solidFill>
        <a:ln w="19050" cap="flat" cmpd="sng" algn="ctr">
          <a:solidFill>
            <a:scrgbClr r="0" g="0" 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err="1"/>
            <a:t>Xây</a:t>
          </a:r>
          <a:r>
            <a:rPr lang="en-US" sz="2800" kern="1200" dirty="0"/>
            <a:t> </a:t>
          </a:r>
          <a:r>
            <a:rPr lang="en-US" sz="2800" kern="1200" dirty="0" err="1"/>
            <a:t>dựng</a:t>
          </a:r>
          <a:r>
            <a:rPr lang="en-US" sz="2800" kern="1200" dirty="0"/>
            <a:t> </a:t>
          </a:r>
          <a:r>
            <a:rPr lang="en-US" sz="2800" kern="1200" dirty="0" err="1"/>
            <a:t>chương</a:t>
          </a:r>
          <a:r>
            <a:rPr lang="en-US" sz="2800" kern="1200" dirty="0"/>
            <a:t> </a:t>
          </a:r>
          <a:r>
            <a:rPr lang="en-US" sz="2800" kern="1200" dirty="0" err="1"/>
            <a:t>trình</a:t>
          </a:r>
          <a:endParaRPr lang="en-AI" sz="2800" kern="1200" dirty="0"/>
        </a:p>
      </dsp:txBody>
      <dsp:txXfrm>
        <a:off x="818573" y="2188382"/>
        <a:ext cx="7367678" cy="625205"/>
      </dsp:txXfrm>
    </dsp:sp>
    <dsp:sp modelId="{0E474CA2-393E-403B-909C-1E30B5550C26}">
      <dsp:nvSpPr>
        <dsp:cNvPr id="0" name=""/>
        <dsp:cNvSpPr/>
      </dsp:nvSpPr>
      <dsp:spPr>
        <a:xfrm>
          <a:off x="427819" y="2110232"/>
          <a:ext cx="781507" cy="781507"/>
        </a:xfrm>
        <a:prstGeom prst="ellipse">
          <a:avLst/>
        </a:prstGeom>
        <a:solidFill>
          <a:schemeClr val="accent6">
            <a:lumMod val="20000"/>
            <a:lumOff val="80000"/>
          </a:schemeClr>
        </a:solidFill>
        <a:ln w="19050" cap="flat" cmpd="sng" algn="ctr">
          <a:solidFill>
            <a:scrgbClr r="0" g="0" b="0"/>
          </a:solidFill>
          <a:prstDash val="solid"/>
          <a:miter lim="800000"/>
        </a:ln>
        <a:effectLst/>
      </dsp:spPr>
      <dsp:style>
        <a:lnRef idx="2">
          <a:scrgbClr r="0" g="0" b="0"/>
        </a:lnRef>
        <a:fillRef idx="1">
          <a:scrgbClr r="0" g="0" b="0"/>
        </a:fillRef>
        <a:effectRef idx="0">
          <a:scrgbClr r="0" g="0" b="0"/>
        </a:effectRef>
        <a:fontRef idx="minor"/>
      </dsp:style>
    </dsp:sp>
    <dsp:sp modelId="{28B21EF4-8FD3-4556-BD00-D8D9F16AFF3D}">
      <dsp:nvSpPr>
        <dsp:cNvPr id="0" name=""/>
        <dsp:cNvSpPr/>
      </dsp:nvSpPr>
      <dsp:spPr>
        <a:xfrm>
          <a:off x="460128" y="3126353"/>
          <a:ext cx="7726122" cy="625205"/>
        </a:xfrm>
        <a:prstGeom prst="rect">
          <a:avLst/>
        </a:prstGeom>
        <a:solidFill>
          <a:schemeClr val="lt1">
            <a:hueOff val="0"/>
            <a:satOff val="0"/>
            <a:lumOff val="0"/>
            <a:alphaOff val="0"/>
          </a:schemeClr>
        </a:solidFill>
        <a:ln w="19050" cap="flat" cmpd="sng" algn="ctr">
          <a:solidFill>
            <a:scrgbClr r="0" g="0" 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err="1"/>
            <a:t>Đánh</a:t>
          </a:r>
          <a:r>
            <a:rPr lang="en-US" sz="2800" kern="1200" dirty="0"/>
            <a:t> </a:t>
          </a:r>
          <a:r>
            <a:rPr lang="en-US" sz="2800" kern="1200" dirty="0" err="1"/>
            <a:t>giá</a:t>
          </a:r>
          <a:r>
            <a:rPr lang="en-US" sz="2800" kern="1200" dirty="0"/>
            <a:t>, </a:t>
          </a:r>
          <a:r>
            <a:rPr lang="en-US" sz="2800" kern="1200" dirty="0" err="1"/>
            <a:t>kết</a:t>
          </a:r>
          <a:r>
            <a:rPr lang="en-US" sz="2800" kern="1200" dirty="0"/>
            <a:t> </a:t>
          </a:r>
          <a:r>
            <a:rPr lang="en-US" sz="2800" kern="1200" dirty="0" err="1"/>
            <a:t>luận</a:t>
          </a:r>
          <a:r>
            <a:rPr lang="en-US" sz="2800" kern="1200" dirty="0"/>
            <a:t> </a:t>
          </a:r>
          <a:r>
            <a:rPr lang="en-US" sz="2800" kern="1200" dirty="0" err="1"/>
            <a:t>và</a:t>
          </a:r>
          <a:r>
            <a:rPr lang="en-US" sz="2800" kern="1200" dirty="0"/>
            <a:t> </a:t>
          </a:r>
          <a:r>
            <a:rPr lang="en-US" sz="2800" kern="1200" dirty="0" err="1"/>
            <a:t>hướng</a:t>
          </a:r>
          <a:r>
            <a:rPr lang="en-US" sz="2800" kern="1200" dirty="0"/>
            <a:t> </a:t>
          </a:r>
          <a:r>
            <a:rPr lang="en-US" sz="2800" kern="1200" dirty="0" err="1"/>
            <a:t>phát</a:t>
          </a:r>
          <a:r>
            <a:rPr lang="en-US" sz="2800" kern="1200" dirty="0"/>
            <a:t> </a:t>
          </a:r>
          <a:r>
            <a:rPr lang="en-US" sz="2800" kern="1200" dirty="0" err="1"/>
            <a:t>triển</a:t>
          </a:r>
          <a:endParaRPr lang="en-AI" sz="2800" kern="1200" dirty="0"/>
        </a:p>
      </dsp:txBody>
      <dsp:txXfrm>
        <a:off x="460128" y="3126353"/>
        <a:ext cx="7726122" cy="625205"/>
      </dsp:txXfrm>
    </dsp:sp>
    <dsp:sp modelId="{30EED240-5240-4242-881A-929FD5092134}">
      <dsp:nvSpPr>
        <dsp:cNvPr id="0" name=""/>
        <dsp:cNvSpPr/>
      </dsp:nvSpPr>
      <dsp:spPr>
        <a:xfrm>
          <a:off x="69375" y="3048203"/>
          <a:ext cx="781507" cy="781507"/>
        </a:xfrm>
        <a:prstGeom prst="ellipse">
          <a:avLst/>
        </a:prstGeom>
        <a:solidFill>
          <a:schemeClr val="accent1">
            <a:lumMod val="40000"/>
            <a:lumOff val="60000"/>
          </a:schemeClr>
        </a:solidFill>
        <a:ln w="19050" cap="flat" cmpd="sng" algn="ctr">
          <a:solidFill>
            <a:scrgbClr r="0" g="0" b="0"/>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8/9/2023</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8/9/2023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Digital_image"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en.wikipedia.org/wiki/Perspective_(cognitive)"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Digital_image"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en.wikipedia.org/wiki/Perspective_(cognitive)"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Digital_image"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en.wikipedia.org/wiki/Perspective_(cognitive)"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Digital_image"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en.wikipedia.org/wiki/Perspective_(cognitive)"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I" dirty="0"/>
          </a:p>
        </p:txBody>
      </p:sp>
      <p:sp>
        <p:nvSpPr>
          <p:cNvPr id="4" name="Slide Number Placeholder 3"/>
          <p:cNvSpPr>
            <a:spLocks noGrp="1"/>
          </p:cNvSpPr>
          <p:nvPr>
            <p:ph type="sldNum" sz="quarter" idx="5"/>
          </p:nvPr>
        </p:nvSpPr>
        <p:spPr/>
        <p:txBody>
          <a:bodyPr/>
          <a:lstStyle/>
          <a:p>
            <a:fld id="{AB2FC7A4-3D1B-482D-8C9D-7642A2CE3076}" type="slidenum">
              <a:rPr lang="en-US" smtClean="0"/>
              <a:t>2</a:t>
            </a:fld>
            <a:endParaRPr lang="en-US"/>
          </a:p>
        </p:txBody>
      </p:sp>
    </p:spTree>
    <p:extLst>
      <p:ext uri="{BB962C8B-B14F-4D97-AF65-F5344CB8AC3E}">
        <p14:creationId xmlns:p14="http://schemas.microsoft.com/office/powerpoint/2010/main" val="33260517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11</a:t>
            </a:fld>
            <a:endParaRPr lang="en-US"/>
          </a:p>
        </p:txBody>
      </p:sp>
    </p:spTree>
    <p:extLst>
      <p:ext uri="{BB962C8B-B14F-4D97-AF65-F5344CB8AC3E}">
        <p14:creationId xmlns:p14="http://schemas.microsoft.com/office/powerpoint/2010/main" val="2576415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12</a:t>
            </a:fld>
            <a:endParaRPr lang="en-US"/>
          </a:p>
        </p:txBody>
      </p:sp>
    </p:spTree>
    <p:extLst>
      <p:ext uri="{BB962C8B-B14F-4D97-AF65-F5344CB8AC3E}">
        <p14:creationId xmlns:p14="http://schemas.microsoft.com/office/powerpoint/2010/main" val="36750705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13</a:t>
            </a:fld>
            <a:endParaRPr lang="en-US"/>
          </a:p>
        </p:txBody>
      </p:sp>
    </p:spTree>
    <p:extLst>
      <p:ext uri="{BB962C8B-B14F-4D97-AF65-F5344CB8AC3E}">
        <p14:creationId xmlns:p14="http://schemas.microsoft.com/office/powerpoint/2010/main" val="19480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14</a:t>
            </a:fld>
            <a:endParaRPr lang="en-US"/>
          </a:p>
        </p:txBody>
      </p:sp>
    </p:spTree>
    <p:extLst>
      <p:ext uri="{BB962C8B-B14F-4D97-AF65-F5344CB8AC3E}">
        <p14:creationId xmlns:p14="http://schemas.microsoft.com/office/powerpoint/2010/main" val="11534290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15</a:t>
            </a:fld>
            <a:endParaRPr lang="en-US"/>
          </a:p>
        </p:txBody>
      </p:sp>
    </p:spTree>
    <p:extLst>
      <p:ext uri="{BB962C8B-B14F-4D97-AF65-F5344CB8AC3E}">
        <p14:creationId xmlns:p14="http://schemas.microsoft.com/office/powerpoint/2010/main" val="36572637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16</a:t>
            </a:fld>
            <a:endParaRPr lang="en-US"/>
          </a:p>
        </p:txBody>
      </p:sp>
    </p:spTree>
    <p:extLst>
      <p:ext uri="{BB962C8B-B14F-4D97-AF65-F5344CB8AC3E}">
        <p14:creationId xmlns:p14="http://schemas.microsoft.com/office/powerpoint/2010/main" val="29430923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17</a:t>
            </a:fld>
            <a:endParaRPr lang="en-US"/>
          </a:p>
        </p:txBody>
      </p:sp>
    </p:spTree>
    <p:extLst>
      <p:ext uri="{BB962C8B-B14F-4D97-AF65-F5344CB8AC3E}">
        <p14:creationId xmlns:p14="http://schemas.microsoft.com/office/powerpoint/2010/main" val="2297887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18</a:t>
            </a:fld>
            <a:endParaRPr lang="en-US"/>
          </a:p>
        </p:txBody>
      </p:sp>
    </p:spTree>
    <p:extLst>
      <p:ext uri="{BB962C8B-B14F-4D97-AF65-F5344CB8AC3E}">
        <p14:creationId xmlns:p14="http://schemas.microsoft.com/office/powerpoint/2010/main" val="33540486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19</a:t>
            </a:fld>
            <a:endParaRPr lang="en-US"/>
          </a:p>
        </p:txBody>
      </p:sp>
    </p:spTree>
    <p:extLst>
      <p:ext uri="{BB962C8B-B14F-4D97-AF65-F5344CB8AC3E}">
        <p14:creationId xmlns:p14="http://schemas.microsoft.com/office/powerpoint/2010/main" val="34398577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20</a:t>
            </a:fld>
            <a:endParaRPr lang="en-US"/>
          </a:p>
        </p:txBody>
      </p:sp>
    </p:spTree>
    <p:extLst>
      <p:ext uri="{BB962C8B-B14F-4D97-AF65-F5344CB8AC3E}">
        <p14:creationId xmlns:p14="http://schemas.microsoft.com/office/powerpoint/2010/main" val="92290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dirty="0">
                <a:solidFill>
                  <a:srgbClr val="202122"/>
                </a:solidFill>
                <a:effectLst/>
                <a:latin typeface="Arial" panose="020B0604020202020204" pitchFamily="34" charset="0"/>
              </a:rPr>
              <a:t>Biến </a:t>
            </a:r>
            <a:r>
              <a:rPr lang="vi-VN" b="1" i="0" dirty="0">
                <a:solidFill>
                  <a:srgbClr val="202122"/>
                </a:solidFill>
                <a:effectLst/>
                <a:latin typeface="Arial" panose="020B0604020202020204" pitchFamily="34" charset="0"/>
              </a:rPr>
              <a:t>đổi khoảng cách</a:t>
            </a:r>
            <a:r>
              <a:rPr lang="vi-VN" b="0" i="0" dirty="0">
                <a:solidFill>
                  <a:srgbClr val="202122"/>
                </a:solidFill>
                <a:effectLst/>
                <a:latin typeface="Arial" panose="020B0604020202020204" pitchFamily="34" charset="0"/>
              </a:rPr>
              <a:t> , còn được gọi là </a:t>
            </a:r>
            <a:r>
              <a:rPr lang="vi-VN" b="1" i="0" dirty="0">
                <a:solidFill>
                  <a:srgbClr val="202122"/>
                </a:solidFill>
                <a:effectLst/>
                <a:latin typeface="Arial" panose="020B0604020202020204" pitchFamily="34" charset="0"/>
              </a:rPr>
              <a:t>bản đồ khoảng cách</a:t>
            </a:r>
            <a:r>
              <a:rPr lang="vi-VN" b="0" i="0" dirty="0">
                <a:solidFill>
                  <a:srgbClr val="202122"/>
                </a:solidFill>
                <a:effectLst/>
                <a:latin typeface="Arial" panose="020B0604020202020204" pitchFamily="34" charset="0"/>
              </a:rPr>
              <a:t> hoặc </a:t>
            </a:r>
            <a:r>
              <a:rPr lang="vi-VN" b="1" i="0" dirty="0">
                <a:solidFill>
                  <a:srgbClr val="202122"/>
                </a:solidFill>
                <a:effectLst/>
                <a:latin typeface="Arial" panose="020B0604020202020204" pitchFamily="34" charset="0"/>
              </a:rPr>
              <a:t>trường khoảng cách</a:t>
            </a:r>
            <a:r>
              <a:rPr lang="vi-VN" b="0" i="0" dirty="0">
                <a:solidFill>
                  <a:srgbClr val="202122"/>
                </a:solidFill>
                <a:effectLst/>
                <a:latin typeface="Arial" panose="020B0604020202020204" pitchFamily="34" charset="0"/>
              </a:rPr>
              <a:t> , là một biểu diễn dẫn xuất của một </a:t>
            </a:r>
            <a:r>
              <a:rPr lang="vi-VN" b="0" i="0" u="none" strike="noStrike" dirty="0">
                <a:solidFill>
                  <a:srgbClr val="3366CC"/>
                </a:solidFill>
                <a:effectLst/>
                <a:latin typeface="Arial" panose="020B0604020202020204" pitchFamily="34" charset="0"/>
                <a:hlinkClick r:id="rId3" tooltip="hình ảnh kỹ thuật số"/>
              </a:rPr>
              <a:t>hình ảnh kỹ thuật số</a:t>
            </a:r>
            <a:r>
              <a:rPr lang="vi-VN" b="0" i="0" dirty="0">
                <a:solidFill>
                  <a:srgbClr val="202122"/>
                </a:solidFill>
                <a:effectLst/>
                <a:latin typeface="Arial" panose="020B0604020202020204" pitchFamily="34" charset="0"/>
              </a:rPr>
              <a:t> . Việc lựa chọn thuật ngữ này phụ thuộc vào </a:t>
            </a:r>
            <a:r>
              <a:rPr lang="vi-VN" b="0" i="0" u="none" strike="noStrike" dirty="0">
                <a:solidFill>
                  <a:srgbClr val="3366CC"/>
                </a:solidFill>
                <a:effectLst/>
                <a:latin typeface="Arial" panose="020B0604020202020204" pitchFamily="34" charset="0"/>
                <a:hlinkClick r:id="rId4" tooltip="Quan điểm (nhận thức)"/>
              </a:rPr>
              <a:t>quan điểm</a:t>
            </a:r>
            <a:r>
              <a:rPr lang="vi-VN" b="0" i="0" dirty="0">
                <a:solidFill>
                  <a:srgbClr val="202122"/>
                </a:solidFill>
                <a:effectLst/>
                <a:latin typeface="Arial" panose="020B0604020202020204" pitchFamily="34" charset="0"/>
              </a:rPr>
              <a:t> về đối tượng được đề cập: liệu hình ảnh ban đầu có được chuyển đổi thành một biểu diễn khác hay nó chỉ đơn giản là được cung cấp một bản đồ hoặc trường bổ sung.</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a:t>
            </a:fld>
            <a:endParaRPr lang="en-US"/>
          </a:p>
        </p:txBody>
      </p:sp>
    </p:spTree>
    <p:extLst>
      <p:ext uri="{BB962C8B-B14F-4D97-AF65-F5344CB8AC3E}">
        <p14:creationId xmlns:p14="http://schemas.microsoft.com/office/powerpoint/2010/main" val="9610791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21</a:t>
            </a:fld>
            <a:endParaRPr lang="en-US"/>
          </a:p>
        </p:txBody>
      </p:sp>
    </p:spTree>
    <p:extLst>
      <p:ext uri="{BB962C8B-B14F-4D97-AF65-F5344CB8AC3E}">
        <p14:creationId xmlns:p14="http://schemas.microsoft.com/office/powerpoint/2010/main" val="32587313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22</a:t>
            </a:fld>
            <a:endParaRPr lang="en-US"/>
          </a:p>
        </p:txBody>
      </p:sp>
    </p:spTree>
    <p:extLst>
      <p:ext uri="{BB962C8B-B14F-4D97-AF65-F5344CB8AC3E}">
        <p14:creationId xmlns:p14="http://schemas.microsoft.com/office/powerpoint/2010/main" val="10039411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23</a:t>
            </a:fld>
            <a:endParaRPr lang="en-US"/>
          </a:p>
        </p:txBody>
      </p:sp>
    </p:spTree>
    <p:extLst>
      <p:ext uri="{BB962C8B-B14F-4D97-AF65-F5344CB8AC3E}">
        <p14:creationId xmlns:p14="http://schemas.microsoft.com/office/powerpoint/2010/main" val="19749492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24</a:t>
            </a:fld>
            <a:endParaRPr lang="en-US"/>
          </a:p>
        </p:txBody>
      </p:sp>
    </p:spTree>
    <p:extLst>
      <p:ext uri="{BB962C8B-B14F-4D97-AF65-F5344CB8AC3E}">
        <p14:creationId xmlns:p14="http://schemas.microsoft.com/office/powerpoint/2010/main" val="21291050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25</a:t>
            </a:fld>
            <a:endParaRPr lang="en-US"/>
          </a:p>
        </p:txBody>
      </p:sp>
    </p:spTree>
    <p:extLst>
      <p:ext uri="{BB962C8B-B14F-4D97-AF65-F5344CB8AC3E}">
        <p14:creationId xmlns:p14="http://schemas.microsoft.com/office/powerpoint/2010/main" val="16921404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26</a:t>
            </a:fld>
            <a:endParaRPr lang="en-US"/>
          </a:p>
        </p:txBody>
      </p:sp>
    </p:spTree>
    <p:extLst>
      <p:ext uri="{BB962C8B-B14F-4D97-AF65-F5344CB8AC3E}">
        <p14:creationId xmlns:p14="http://schemas.microsoft.com/office/powerpoint/2010/main" val="28728430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27</a:t>
            </a:fld>
            <a:endParaRPr lang="en-US"/>
          </a:p>
        </p:txBody>
      </p:sp>
    </p:spTree>
    <p:extLst>
      <p:ext uri="{BB962C8B-B14F-4D97-AF65-F5344CB8AC3E}">
        <p14:creationId xmlns:p14="http://schemas.microsoft.com/office/powerpoint/2010/main" val="31362209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28</a:t>
            </a:fld>
            <a:endParaRPr lang="en-US"/>
          </a:p>
        </p:txBody>
      </p:sp>
    </p:spTree>
    <p:extLst>
      <p:ext uri="{BB962C8B-B14F-4D97-AF65-F5344CB8AC3E}">
        <p14:creationId xmlns:p14="http://schemas.microsoft.com/office/powerpoint/2010/main" val="8009816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29</a:t>
            </a:fld>
            <a:endParaRPr lang="en-US"/>
          </a:p>
        </p:txBody>
      </p:sp>
    </p:spTree>
    <p:extLst>
      <p:ext uri="{BB962C8B-B14F-4D97-AF65-F5344CB8AC3E}">
        <p14:creationId xmlns:p14="http://schemas.microsoft.com/office/powerpoint/2010/main" val="33491961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30</a:t>
            </a:fld>
            <a:endParaRPr lang="en-US"/>
          </a:p>
        </p:txBody>
      </p:sp>
    </p:spTree>
    <p:extLst>
      <p:ext uri="{BB962C8B-B14F-4D97-AF65-F5344CB8AC3E}">
        <p14:creationId xmlns:p14="http://schemas.microsoft.com/office/powerpoint/2010/main" val="2807173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dirty="0">
                <a:solidFill>
                  <a:srgbClr val="202122"/>
                </a:solidFill>
                <a:effectLst/>
                <a:latin typeface="Arial" panose="020B0604020202020204" pitchFamily="34" charset="0"/>
              </a:rPr>
              <a:t>Biến </a:t>
            </a:r>
            <a:r>
              <a:rPr lang="vi-VN" b="1" i="0" dirty="0">
                <a:solidFill>
                  <a:srgbClr val="202122"/>
                </a:solidFill>
                <a:effectLst/>
                <a:latin typeface="Arial" panose="020B0604020202020204" pitchFamily="34" charset="0"/>
              </a:rPr>
              <a:t>đổi khoảng cách</a:t>
            </a:r>
            <a:r>
              <a:rPr lang="vi-VN" b="0" i="0" dirty="0">
                <a:solidFill>
                  <a:srgbClr val="202122"/>
                </a:solidFill>
                <a:effectLst/>
                <a:latin typeface="Arial" panose="020B0604020202020204" pitchFamily="34" charset="0"/>
              </a:rPr>
              <a:t> , còn được gọi là </a:t>
            </a:r>
            <a:r>
              <a:rPr lang="vi-VN" b="1" i="0" dirty="0">
                <a:solidFill>
                  <a:srgbClr val="202122"/>
                </a:solidFill>
                <a:effectLst/>
                <a:latin typeface="Arial" panose="020B0604020202020204" pitchFamily="34" charset="0"/>
              </a:rPr>
              <a:t>bản đồ khoảng cách</a:t>
            </a:r>
            <a:r>
              <a:rPr lang="vi-VN" b="0" i="0" dirty="0">
                <a:solidFill>
                  <a:srgbClr val="202122"/>
                </a:solidFill>
                <a:effectLst/>
                <a:latin typeface="Arial" panose="020B0604020202020204" pitchFamily="34" charset="0"/>
              </a:rPr>
              <a:t> hoặc </a:t>
            </a:r>
            <a:r>
              <a:rPr lang="vi-VN" b="1" i="0" dirty="0">
                <a:solidFill>
                  <a:srgbClr val="202122"/>
                </a:solidFill>
                <a:effectLst/>
                <a:latin typeface="Arial" panose="020B0604020202020204" pitchFamily="34" charset="0"/>
              </a:rPr>
              <a:t>trường khoảng cách</a:t>
            </a:r>
            <a:r>
              <a:rPr lang="vi-VN" b="0" i="0" dirty="0">
                <a:solidFill>
                  <a:srgbClr val="202122"/>
                </a:solidFill>
                <a:effectLst/>
                <a:latin typeface="Arial" panose="020B0604020202020204" pitchFamily="34" charset="0"/>
              </a:rPr>
              <a:t> , là một biểu diễn dẫn xuất của một </a:t>
            </a:r>
            <a:r>
              <a:rPr lang="vi-VN" b="0" i="0" u="none" strike="noStrike" dirty="0">
                <a:solidFill>
                  <a:srgbClr val="3366CC"/>
                </a:solidFill>
                <a:effectLst/>
                <a:latin typeface="Arial" panose="020B0604020202020204" pitchFamily="34" charset="0"/>
                <a:hlinkClick r:id="rId3" tooltip="hình ảnh kỹ thuật số"/>
              </a:rPr>
              <a:t>hình ảnh kỹ thuật số</a:t>
            </a:r>
            <a:r>
              <a:rPr lang="vi-VN" b="0" i="0" dirty="0">
                <a:solidFill>
                  <a:srgbClr val="202122"/>
                </a:solidFill>
                <a:effectLst/>
                <a:latin typeface="Arial" panose="020B0604020202020204" pitchFamily="34" charset="0"/>
              </a:rPr>
              <a:t> . Việc lựa chọn thuật ngữ này phụ thuộc vào </a:t>
            </a:r>
            <a:r>
              <a:rPr lang="vi-VN" b="0" i="0" u="none" strike="noStrike" dirty="0">
                <a:solidFill>
                  <a:srgbClr val="3366CC"/>
                </a:solidFill>
                <a:effectLst/>
                <a:latin typeface="Arial" panose="020B0604020202020204" pitchFamily="34" charset="0"/>
                <a:hlinkClick r:id="rId4" tooltip="Quan điểm (nhận thức)"/>
              </a:rPr>
              <a:t>quan điểm</a:t>
            </a:r>
            <a:r>
              <a:rPr lang="vi-VN" b="0" i="0" dirty="0">
                <a:solidFill>
                  <a:srgbClr val="202122"/>
                </a:solidFill>
                <a:effectLst/>
                <a:latin typeface="Arial" panose="020B0604020202020204" pitchFamily="34" charset="0"/>
              </a:rPr>
              <a:t> về đối tượng được đề cập: liệu hình ảnh ban đầu có được chuyển đổi thành một biểu diễn khác hay nó chỉ đơn giản là được cung cấp một bản đồ hoặc trường bổ sung.</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4</a:t>
            </a:fld>
            <a:endParaRPr lang="en-US"/>
          </a:p>
        </p:txBody>
      </p:sp>
    </p:spTree>
    <p:extLst>
      <p:ext uri="{BB962C8B-B14F-4D97-AF65-F5344CB8AC3E}">
        <p14:creationId xmlns:p14="http://schemas.microsoft.com/office/powerpoint/2010/main" val="30633664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31</a:t>
            </a:fld>
            <a:endParaRPr lang="en-US"/>
          </a:p>
        </p:txBody>
      </p:sp>
    </p:spTree>
    <p:extLst>
      <p:ext uri="{BB962C8B-B14F-4D97-AF65-F5344CB8AC3E}">
        <p14:creationId xmlns:p14="http://schemas.microsoft.com/office/powerpoint/2010/main" val="42413941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32</a:t>
            </a:fld>
            <a:endParaRPr lang="en-US"/>
          </a:p>
        </p:txBody>
      </p:sp>
    </p:spTree>
    <p:extLst>
      <p:ext uri="{BB962C8B-B14F-4D97-AF65-F5344CB8AC3E}">
        <p14:creationId xmlns:p14="http://schemas.microsoft.com/office/powerpoint/2010/main" val="2811346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33</a:t>
            </a:fld>
            <a:endParaRPr lang="en-US"/>
          </a:p>
        </p:txBody>
      </p:sp>
    </p:spTree>
    <p:extLst>
      <p:ext uri="{BB962C8B-B14F-4D97-AF65-F5344CB8AC3E}">
        <p14:creationId xmlns:p14="http://schemas.microsoft.com/office/powerpoint/2010/main" val="35213149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34</a:t>
            </a:fld>
            <a:endParaRPr lang="en-US"/>
          </a:p>
        </p:txBody>
      </p:sp>
    </p:spTree>
    <p:extLst>
      <p:ext uri="{BB962C8B-B14F-4D97-AF65-F5344CB8AC3E}">
        <p14:creationId xmlns:p14="http://schemas.microsoft.com/office/powerpoint/2010/main" val="32530689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35</a:t>
            </a:fld>
            <a:endParaRPr lang="en-US"/>
          </a:p>
        </p:txBody>
      </p:sp>
    </p:spTree>
    <p:extLst>
      <p:ext uri="{BB962C8B-B14F-4D97-AF65-F5344CB8AC3E}">
        <p14:creationId xmlns:p14="http://schemas.microsoft.com/office/powerpoint/2010/main" val="3595920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36</a:t>
            </a:fld>
            <a:endParaRPr lang="en-US"/>
          </a:p>
        </p:txBody>
      </p:sp>
    </p:spTree>
    <p:extLst>
      <p:ext uri="{BB962C8B-B14F-4D97-AF65-F5344CB8AC3E}">
        <p14:creationId xmlns:p14="http://schemas.microsoft.com/office/powerpoint/2010/main" val="39853728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37</a:t>
            </a:fld>
            <a:endParaRPr lang="en-US"/>
          </a:p>
        </p:txBody>
      </p:sp>
    </p:spTree>
    <p:extLst>
      <p:ext uri="{BB962C8B-B14F-4D97-AF65-F5344CB8AC3E}">
        <p14:creationId xmlns:p14="http://schemas.microsoft.com/office/powerpoint/2010/main" val="22621632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38</a:t>
            </a:fld>
            <a:endParaRPr lang="en-US"/>
          </a:p>
        </p:txBody>
      </p:sp>
    </p:spTree>
    <p:extLst>
      <p:ext uri="{BB962C8B-B14F-4D97-AF65-F5344CB8AC3E}">
        <p14:creationId xmlns:p14="http://schemas.microsoft.com/office/powerpoint/2010/main" val="28409197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39</a:t>
            </a:fld>
            <a:endParaRPr lang="en-US"/>
          </a:p>
        </p:txBody>
      </p:sp>
    </p:spTree>
    <p:extLst>
      <p:ext uri="{BB962C8B-B14F-4D97-AF65-F5344CB8AC3E}">
        <p14:creationId xmlns:p14="http://schemas.microsoft.com/office/powerpoint/2010/main" val="88855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dirty="0">
                <a:solidFill>
                  <a:srgbClr val="202122"/>
                </a:solidFill>
                <a:effectLst/>
                <a:latin typeface="Arial" panose="020B0604020202020204" pitchFamily="34" charset="0"/>
              </a:rPr>
              <a:t>Biến </a:t>
            </a:r>
            <a:r>
              <a:rPr lang="vi-VN" b="1" i="0" dirty="0">
                <a:solidFill>
                  <a:srgbClr val="202122"/>
                </a:solidFill>
                <a:effectLst/>
                <a:latin typeface="Arial" panose="020B0604020202020204" pitchFamily="34" charset="0"/>
              </a:rPr>
              <a:t>đổi khoảng cách</a:t>
            </a:r>
            <a:r>
              <a:rPr lang="vi-VN" b="0" i="0" dirty="0">
                <a:solidFill>
                  <a:srgbClr val="202122"/>
                </a:solidFill>
                <a:effectLst/>
                <a:latin typeface="Arial" panose="020B0604020202020204" pitchFamily="34" charset="0"/>
              </a:rPr>
              <a:t> , còn được gọi là </a:t>
            </a:r>
            <a:r>
              <a:rPr lang="vi-VN" b="1" i="0" dirty="0">
                <a:solidFill>
                  <a:srgbClr val="202122"/>
                </a:solidFill>
                <a:effectLst/>
                <a:latin typeface="Arial" panose="020B0604020202020204" pitchFamily="34" charset="0"/>
              </a:rPr>
              <a:t>bản đồ khoảng cách</a:t>
            </a:r>
            <a:r>
              <a:rPr lang="vi-VN" b="0" i="0" dirty="0">
                <a:solidFill>
                  <a:srgbClr val="202122"/>
                </a:solidFill>
                <a:effectLst/>
                <a:latin typeface="Arial" panose="020B0604020202020204" pitchFamily="34" charset="0"/>
              </a:rPr>
              <a:t> hoặc </a:t>
            </a:r>
            <a:r>
              <a:rPr lang="vi-VN" b="1" i="0" dirty="0">
                <a:solidFill>
                  <a:srgbClr val="202122"/>
                </a:solidFill>
                <a:effectLst/>
                <a:latin typeface="Arial" panose="020B0604020202020204" pitchFamily="34" charset="0"/>
              </a:rPr>
              <a:t>trường khoảng cách</a:t>
            </a:r>
            <a:r>
              <a:rPr lang="vi-VN" b="0" i="0" dirty="0">
                <a:solidFill>
                  <a:srgbClr val="202122"/>
                </a:solidFill>
                <a:effectLst/>
                <a:latin typeface="Arial" panose="020B0604020202020204" pitchFamily="34" charset="0"/>
              </a:rPr>
              <a:t> , là một biểu diễn dẫn xuất của một </a:t>
            </a:r>
            <a:r>
              <a:rPr lang="vi-VN" b="0" i="0" u="none" strike="noStrike" dirty="0">
                <a:solidFill>
                  <a:srgbClr val="3366CC"/>
                </a:solidFill>
                <a:effectLst/>
                <a:latin typeface="Arial" panose="020B0604020202020204" pitchFamily="34" charset="0"/>
                <a:hlinkClick r:id="rId3" tooltip="hình ảnh kỹ thuật số"/>
              </a:rPr>
              <a:t>hình ảnh kỹ thuật số</a:t>
            </a:r>
            <a:r>
              <a:rPr lang="vi-VN" b="0" i="0" dirty="0">
                <a:solidFill>
                  <a:srgbClr val="202122"/>
                </a:solidFill>
                <a:effectLst/>
                <a:latin typeface="Arial" panose="020B0604020202020204" pitchFamily="34" charset="0"/>
              </a:rPr>
              <a:t> . Việc lựa chọn thuật ngữ này phụ thuộc vào </a:t>
            </a:r>
            <a:r>
              <a:rPr lang="vi-VN" b="0" i="0" u="none" strike="noStrike" dirty="0">
                <a:solidFill>
                  <a:srgbClr val="3366CC"/>
                </a:solidFill>
                <a:effectLst/>
                <a:latin typeface="Arial" panose="020B0604020202020204" pitchFamily="34" charset="0"/>
                <a:hlinkClick r:id="rId4" tooltip="Quan điểm (nhận thức)"/>
              </a:rPr>
              <a:t>quan điểm</a:t>
            </a:r>
            <a:r>
              <a:rPr lang="vi-VN" b="0" i="0" dirty="0">
                <a:solidFill>
                  <a:srgbClr val="202122"/>
                </a:solidFill>
                <a:effectLst/>
                <a:latin typeface="Arial" panose="020B0604020202020204" pitchFamily="34" charset="0"/>
              </a:rPr>
              <a:t> về đối tượng được đề cập: liệu hình ảnh ban đầu có được chuyển đổi thành một biểu diễn khác hay nó chỉ đơn giản là được cung cấp một bản đồ hoặc trường bổ sung.</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5</a:t>
            </a:fld>
            <a:endParaRPr lang="en-US"/>
          </a:p>
        </p:txBody>
      </p:sp>
    </p:spTree>
    <p:extLst>
      <p:ext uri="{BB962C8B-B14F-4D97-AF65-F5344CB8AC3E}">
        <p14:creationId xmlns:p14="http://schemas.microsoft.com/office/powerpoint/2010/main" val="1206079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dirty="0">
                <a:solidFill>
                  <a:srgbClr val="202122"/>
                </a:solidFill>
                <a:effectLst/>
                <a:latin typeface="Arial" panose="020B0604020202020204" pitchFamily="34" charset="0"/>
              </a:rPr>
              <a:t>Biến </a:t>
            </a:r>
            <a:r>
              <a:rPr lang="vi-VN" b="1" i="0" dirty="0">
                <a:solidFill>
                  <a:srgbClr val="202122"/>
                </a:solidFill>
                <a:effectLst/>
                <a:latin typeface="Arial" panose="020B0604020202020204" pitchFamily="34" charset="0"/>
              </a:rPr>
              <a:t>đổi khoảng cách</a:t>
            </a:r>
            <a:r>
              <a:rPr lang="vi-VN" b="0" i="0" dirty="0">
                <a:solidFill>
                  <a:srgbClr val="202122"/>
                </a:solidFill>
                <a:effectLst/>
                <a:latin typeface="Arial" panose="020B0604020202020204" pitchFamily="34" charset="0"/>
              </a:rPr>
              <a:t> , còn được gọi là </a:t>
            </a:r>
            <a:r>
              <a:rPr lang="vi-VN" b="1" i="0" dirty="0">
                <a:solidFill>
                  <a:srgbClr val="202122"/>
                </a:solidFill>
                <a:effectLst/>
                <a:latin typeface="Arial" panose="020B0604020202020204" pitchFamily="34" charset="0"/>
              </a:rPr>
              <a:t>bản đồ khoảng cách</a:t>
            </a:r>
            <a:r>
              <a:rPr lang="vi-VN" b="0" i="0" dirty="0">
                <a:solidFill>
                  <a:srgbClr val="202122"/>
                </a:solidFill>
                <a:effectLst/>
                <a:latin typeface="Arial" panose="020B0604020202020204" pitchFamily="34" charset="0"/>
              </a:rPr>
              <a:t> hoặc </a:t>
            </a:r>
            <a:r>
              <a:rPr lang="vi-VN" b="1" i="0" dirty="0">
                <a:solidFill>
                  <a:srgbClr val="202122"/>
                </a:solidFill>
                <a:effectLst/>
                <a:latin typeface="Arial" panose="020B0604020202020204" pitchFamily="34" charset="0"/>
              </a:rPr>
              <a:t>trường khoảng cách</a:t>
            </a:r>
            <a:r>
              <a:rPr lang="vi-VN" b="0" i="0" dirty="0">
                <a:solidFill>
                  <a:srgbClr val="202122"/>
                </a:solidFill>
                <a:effectLst/>
                <a:latin typeface="Arial" panose="020B0604020202020204" pitchFamily="34" charset="0"/>
              </a:rPr>
              <a:t> , là một biểu diễn dẫn xuất của một </a:t>
            </a:r>
            <a:r>
              <a:rPr lang="vi-VN" b="0" i="0" u="none" strike="noStrike" dirty="0">
                <a:solidFill>
                  <a:srgbClr val="3366CC"/>
                </a:solidFill>
                <a:effectLst/>
                <a:latin typeface="Arial" panose="020B0604020202020204" pitchFamily="34" charset="0"/>
                <a:hlinkClick r:id="rId3" tooltip="hình ảnh kỹ thuật số"/>
              </a:rPr>
              <a:t>hình ảnh kỹ thuật số</a:t>
            </a:r>
            <a:r>
              <a:rPr lang="vi-VN" b="0" i="0" dirty="0">
                <a:solidFill>
                  <a:srgbClr val="202122"/>
                </a:solidFill>
                <a:effectLst/>
                <a:latin typeface="Arial" panose="020B0604020202020204" pitchFamily="34" charset="0"/>
              </a:rPr>
              <a:t> . Việc lựa chọn thuật ngữ này phụ thuộc vào </a:t>
            </a:r>
            <a:r>
              <a:rPr lang="vi-VN" b="0" i="0" u="none" strike="noStrike" dirty="0">
                <a:solidFill>
                  <a:srgbClr val="3366CC"/>
                </a:solidFill>
                <a:effectLst/>
                <a:latin typeface="Arial" panose="020B0604020202020204" pitchFamily="34" charset="0"/>
                <a:hlinkClick r:id="rId4" tooltip="Quan điểm (nhận thức)"/>
              </a:rPr>
              <a:t>quan điểm</a:t>
            </a:r>
            <a:r>
              <a:rPr lang="vi-VN" b="0" i="0" dirty="0">
                <a:solidFill>
                  <a:srgbClr val="202122"/>
                </a:solidFill>
                <a:effectLst/>
                <a:latin typeface="Arial" panose="020B0604020202020204" pitchFamily="34" charset="0"/>
              </a:rPr>
              <a:t> về đối tượng được đề cập: liệu hình ảnh ban đầu có được chuyển đổi thành một biểu diễn khác hay nó chỉ đơn giản là được cung cấp một bản đồ hoặc trường bổ sung.</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6</a:t>
            </a:fld>
            <a:endParaRPr lang="en-US"/>
          </a:p>
        </p:txBody>
      </p:sp>
    </p:spTree>
    <p:extLst>
      <p:ext uri="{BB962C8B-B14F-4D97-AF65-F5344CB8AC3E}">
        <p14:creationId xmlns:p14="http://schemas.microsoft.com/office/powerpoint/2010/main" val="362946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7</a:t>
            </a:fld>
            <a:endParaRPr lang="en-US"/>
          </a:p>
        </p:txBody>
      </p:sp>
    </p:spTree>
    <p:extLst>
      <p:ext uri="{BB962C8B-B14F-4D97-AF65-F5344CB8AC3E}">
        <p14:creationId xmlns:p14="http://schemas.microsoft.com/office/powerpoint/2010/main" val="32119148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8</a:t>
            </a:fld>
            <a:endParaRPr lang="en-US"/>
          </a:p>
        </p:txBody>
      </p:sp>
    </p:spTree>
    <p:extLst>
      <p:ext uri="{BB962C8B-B14F-4D97-AF65-F5344CB8AC3E}">
        <p14:creationId xmlns:p14="http://schemas.microsoft.com/office/powerpoint/2010/main" val="11150080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9</a:t>
            </a:fld>
            <a:endParaRPr lang="en-US"/>
          </a:p>
        </p:txBody>
      </p:sp>
    </p:spTree>
    <p:extLst>
      <p:ext uri="{BB962C8B-B14F-4D97-AF65-F5344CB8AC3E}">
        <p14:creationId xmlns:p14="http://schemas.microsoft.com/office/powerpoint/2010/main" val="3323259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thực hiện chuyển đổi khoảng cách dựa trên sự lan truyền khoảng cách. Bắt đầu từ vị trí của các pixel đối tượng, có khoảng cách bằng 0 theo định nghĩa, khoảng cách của các pixel nền được xác định từng bước trong khi tăng giá trị khoảng cách. Điều này có thể đạt được bằng cách xử lý tuần tự tất cả các hàng hình ảnh trước tiên từ trên cùng bên trái sang dưới cùng bên phải và sau đó theo hướng ngược lại. </a:t>
            </a:r>
            <a:endParaRPr lang="en-US" dirty="0"/>
          </a:p>
          <a:p>
            <a:r>
              <a:rPr lang="vi-VN" dirty="0"/>
              <a:t>Đầu tiên, hình ảnh khoảng cách (hoặc ma trận) phải được khởi tạo với các giá trị bằng 0 tại các vị trí của pixel đối tượng và với đủ giá trị lớn (lớn hơn khoảng cách tối đa có thể) ở tất cả các vị trí khác. Một ví dụ được đưa ra trong Hình 12 a). Sau đó, tất cả các hàng được quét từ trái sang phải. Nếu giá trị khoảng cách d(i, j) tại vị trí hiện tại lớn hơn vị trí tiền nhiệm cộng với một d(i, j −1) + 1, thì nó được đặt thành giá trị mới d(i, j) := d(i, j −1) + 1. Sau đó</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10</a:t>
            </a:fld>
            <a:endParaRPr lang="en-US"/>
          </a:p>
        </p:txBody>
      </p:sp>
    </p:spTree>
    <p:extLst>
      <p:ext uri="{BB962C8B-B14F-4D97-AF65-F5344CB8AC3E}">
        <p14:creationId xmlns:p14="http://schemas.microsoft.com/office/powerpoint/2010/main" val="40065767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59802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6494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8/9/2023</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0" name="Title 6">
            <a:extLst>
              <a:ext uri="{FF2B5EF4-FFF2-40B4-BE49-F238E27FC236}">
                <a16:creationId xmlns:a16="http://schemas.microsoft.com/office/drawing/2014/main" id="{44DCE4FD-DEE1-4DE9-A40E-616ACEB2FECC}"/>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1: ………………………………………</a:t>
            </a:r>
          </a:p>
        </p:txBody>
      </p:sp>
      <p:sp>
        <p:nvSpPr>
          <p:cNvPr id="11" name="Content Placeholder 8">
            <a:extLst>
              <a:ext uri="{FF2B5EF4-FFF2-40B4-BE49-F238E27FC236}">
                <a16:creationId xmlns:a16="http://schemas.microsoft.com/office/drawing/2014/main" id="{90DFCEB3-810D-48E5-B7BA-1A6C924A64A4}"/>
              </a:ext>
            </a:extLst>
          </p:cNvPr>
          <p:cNvSpPr>
            <a:spLocks noGrp="1"/>
          </p:cNvSpPr>
          <p:nvPr>
            <p:ph sz="quarter" idx="13"/>
          </p:nvPr>
        </p:nvSpPr>
        <p:spPr>
          <a:xfrm>
            <a:off x="235077" y="841247"/>
            <a:ext cx="8674100" cy="530339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7547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1D2FCDAA-D1AE-440A-ADEA-98F1ACB06478}"/>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8/9/2023</a:t>
            </a:fld>
            <a:endParaRPr lang="en-US"/>
          </a:p>
        </p:txBody>
      </p:sp>
      <p:sp>
        <p:nvSpPr>
          <p:cNvPr id="15" name="Footer Placeholder 4">
            <a:extLst>
              <a:ext uri="{FF2B5EF4-FFF2-40B4-BE49-F238E27FC236}">
                <a16:creationId xmlns:a16="http://schemas.microsoft.com/office/drawing/2014/main" id="{C4186984-389F-440C-BD79-8D1349BD856E}"/>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6" name="Slide Number Placeholder 5">
            <a:extLst>
              <a:ext uri="{FF2B5EF4-FFF2-40B4-BE49-F238E27FC236}">
                <a16:creationId xmlns:a16="http://schemas.microsoft.com/office/drawing/2014/main" id="{5C66723D-7FE6-462E-9733-48764D89B1D4}"/>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7" name="Content Placeholder 2">
            <a:extLst>
              <a:ext uri="{FF2B5EF4-FFF2-40B4-BE49-F238E27FC236}">
                <a16:creationId xmlns:a16="http://schemas.microsoft.com/office/drawing/2014/main" id="{03483232-D29A-4255-9149-0177F8785818}"/>
              </a:ext>
            </a:extLst>
          </p:cNvPr>
          <p:cNvSpPr>
            <a:spLocks noGrp="1"/>
          </p:cNvSpPr>
          <p:nvPr>
            <p:ph sz="half" idx="1"/>
          </p:nvPr>
        </p:nvSpPr>
        <p:spPr>
          <a:xfrm>
            <a:off x="528828"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a:extLst>
              <a:ext uri="{FF2B5EF4-FFF2-40B4-BE49-F238E27FC236}">
                <a16:creationId xmlns:a16="http://schemas.microsoft.com/office/drawing/2014/main" id="{A1BAF8AD-67D8-46AD-A292-05589E827344}"/>
              </a:ext>
            </a:extLst>
          </p:cNvPr>
          <p:cNvSpPr>
            <a:spLocks noGrp="1"/>
          </p:cNvSpPr>
          <p:nvPr>
            <p:ph sz="half" idx="2"/>
          </p:nvPr>
        </p:nvSpPr>
        <p:spPr>
          <a:xfrm>
            <a:off x="4572000"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6">
            <a:extLst>
              <a:ext uri="{FF2B5EF4-FFF2-40B4-BE49-F238E27FC236}">
                <a16:creationId xmlns:a16="http://schemas.microsoft.com/office/drawing/2014/main" id="{EFD61387-9809-4E21-B8EA-93815E5E8F6F}"/>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4: ………………………………………</a:t>
            </a:r>
          </a:p>
        </p:txBody>
      </p:sp>
    </p:spTree>
    <p:extLst>
      <p:ext uri="{BB962C8B-B14F-4D97-AF65-F5344CB8AC3E}">
        <p14:creationId xmlns:p14="http://schemas.microsoft.com/office/powerpoint/2010/main" val="1353402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6">
            <a:extLst>
              <a:ext uri="{FF2B5EF4-FFF2-40B4-BE49-F238E27FC236}">
                <a16:creationId xmlns:a16="http://schemas.microsoft.com/office/drawing/2014/main" id="{74BADCE4-794A-4B69-9AB7-3D794A1F9A49}"/>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6: ………………………………………</a:t>
            </a:r>
          </a:p>
        </p:txBody>
      </p:sp>
      <p:sp>
        <p:nvSpPr>
          <p:cNvPr id="14" name="Content Placeholder 2">
            <a:extLst>
              <a:ext uri="{FF2B5EF4-FFF2-40B4-BE49-F238E27FC236}">
                <a16:creationId xmlns:a16="http://schemas.microsoft.com/office/drawing/2014/main" id="{38375D86-D290-4003-A314-C916116C4238}"/>
              </a:ext>
            </a:extLst>
          </p:cNvPr>
          <p:cNvSpPr>
            <a:spLocks noGrp="1"/>
          </p:cNvSpPr>
          <p:nvPr>
            <p:ph sz="half" idx="1"/>
          </p:nvPr>
        </p:nvSpPr>
        <p:spPr>
          <a:xfrm>
            <a:off x="595884"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FB62406B-26DB-4A01-B048-1F2C7540F82F}"/>
              </a:ext>
            </a:extLst>
          </p:cNvPr>
          <p:cNvSpPr>
            <a:spLocks noGrp="1"/>
          </p:cNvSpPr>
          <p:nvPr>
            <p:ph sz="half" idx="2"/>
          </p:nvPr>
        </p:nvSpPr>
        <p:spPr>
          <a:xfrm>
            <a:off x="4639056"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Date Placeholder 3">
            <a:extLst>
              <a:ext uri="{FF2B5EF4-FFF2-40B4-BE49-F238E27FC236}">
                <a16:creationId xmlns:a16="http://schemas.microsoft.com/office/drawing/2014/main" id="{A52862E5-D8E1-49BF-8D1B-BF0ED6579EA7}"/>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8/9/2023</a:t>
            </a:fld>
            <a:endParaRPr lang="en-US"/>
          </a:p>
        </p:txBody>
      </p:sp>
      <p:sp>
        <p:nvSpPr>
          <p:cNvPr id="17" name="Footer Placeholder 4">
            <a:extLst>
              <a:ext uri="{FF2B5EF4-FFF2-40B4-BE49-F238E27FC236}">
                <a16:creationId xmlns:a16="http://schemas.microsoft.com/office/drawing/2014/main" id="{591AAF74-01FB-49A8-9375-959140F1D0E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8" name="Slide Number Placeholder 5">
            <a:extLst>
              <a:ext uri="{FF2B5EF4-FFF2-40B4-BE49-F238E27FC236}">
                <a16:creationId xmlns:a16="http://schemas.microsoft.com/office/drawing/2014/main" id="{BBF4BC2F-980C-499D-A4B9-E7CD3D44754C}"/>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3938540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07929A3-17ED-41F3-AD36-819BC9DFBCB6}"/>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8/9/2023</a:t>
            </a:fld>
            <a:endParaRPr lang="en-US"/>
          </a:p>
        </p:txBody>
      </p:sp>
      <p:sp>
        <p:nvSpPr>
          <p:cNvPr id="8" name="Footer Placeholder 4">
            <a:extLst>
              <a:ext uri="{FF2B5EF4-FFF2-40B4-BE49-F238E27FC236}">
                <a16:creationId xmlns:a16="http://schemas.microsoft.com/office/drawing/2014/main" id="{4973EE95-672F-4E5A-A918-2F51DB2C3ACB}"/>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9" name="Slide Number Placeholder 5">
            <a:extLst>
              <a:ext uri="{FF2B5EF4-FFF2-40B4-BE49-F238E27FC236}">
                <a16:creationId xmlns:a16="http://schemas.microsoft.com/office/drawing/2014/main" id="{2B17F6F6-0CA3-4D52-AA3D-7CF8ADE793B6}"/>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1" name="Title 6">
            <a:extLst>
              <a:ext uri="{FF2B5EF4-FFF2-40B4-BE49-F238E27FC236}">
                <a16:creationId xmlns:a16="http://schemas.microsoft.com/office/drawing/2014/main" id="{943CD72D-5295-43E4-B175-0EA61084ADC7}"/>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7: ………………………………………</a:t>
            </a:r>
          </a:p>
        </p:txBody>
      </p:sp>
      <p:sp>
        <p:nvSpPr>
          <p:cNvPr id="16" name="Text Placeholder 11">
            <a:extLst>
              <a:ext uri="{FF2B5EF4-FFF2-40B4-BE49-F238E27FC236}">
                <a16:creationId xmlns:a16="http://schemas.microsoft.com/office/drawing/2014/main" id="{0C9A3A79-B187-4A33-8EBB-92ECD8BA3C59}"/>
              </a:ext>
            </a:extLst>
          </p:cNvPr>
          <p:cNvSpPr>
            <a:spLocks noGrp="1"/>
          </p:cNvSpPr>
          <p:nvPr>
            <p:ph type="body" sz="quarter" idx="13"/>
          </p:nvPr>
        </p:nvSpPr>
        <p:spPr>
          <a:xfrm>
            <a:off x="234950" y="1227550"/>
            <a:ext cx="8674100" cy="4868449"/>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34231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6">
            <a:extLst>
              <a:ext uri="{FF2B5EF4-FFF2-40B4-BE49-F238E27FC236}">
                <a16:creationId xmlns:a16="http://schemas.microsoft.com/office/drawing/2014/main" id="{74BADCE4-794A-4B69-9AB7-3D794A1F9A49}"/>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8: ………………………………………</a:t>
            </a:r>
          </a:p>
        </p:txBody>
      </p:sp>
      <p:sp>
        <p:nvSpPr>
          <p:cNvPr id="14" name="Content Placeholder 2">
            <a:extLst>
              <a:ext uri="{FF2B5EF4-FFF2-40B4-BE49-F238E27FC236}">
                <a16:creationId xmlns:a16="http://schemas.microsoft.com/office/drawing/2014/main" id="{38375D86-D290-4003-A314-C916116C4238}"/>
              </a:ext>
            </a:extLst>
          </p:cNvPr>
          <p:cNvSpPr>
            <a:spLocks noGrp="1"/>
          </p:cNvSpPr>
          <p:nvPr>
            <p:ph sz="half" idx="1"/>
          </p:nvPr>
        </p:nvSpPr>
        <p:spPr>
          <a:xfrm>
            <a:off x="595884"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FB62406B-26DB-4A01-B048-1F2C7540F82F}"/>
              </a:ext>
            </a:extLst>
          </p:cNvPr>
          <p:cNvSpPr>
            <a:spLocks noGrp="1"/>
          </p:cNvSpPr>
          <p:nvPr>
            <p:ph sz="half" idx="2"/>
          </p:nvPr>
        </p:nvSpPr>
        <p:spPr>
          <a:xfrm>
            <a:off x="4639056"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Date Placeholder 3">
            <a:extLst>
              <a:ext uri="{FF2B5EF4-FFF2-40B4-BE49-F238E27FC236}">
                <a16:creationId xmlns:a16="http://schemas.microsoft.com/office/drawing/2014/main" id="{A52862E5-D8E1-49BF-8D1B-BF0ED6579EA7}"/>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8/9/2023</a:t>
            </a:fld>
            <a:endParaRPr lang="en-US"/>
          </a:p>
        </p:txBody>
      </p:sp>
      <p:sp>
        <p:nvSpPr>
          <p:cNvPr id="17" name="Footer Placeholder 4">
            <a:extLst>
              <a:ext uri="{FF2B5EF4-FFF2-40B4-BE49-F238E27FC236}">
                <a16:creationId xmlns:a16="http://schemas.microsoft.com/office/drawing/2014/main" id="{591AAF74-01FB-49A8-9375-959140F1D0E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8" name="Slide Number Placeholder 5">
            <a:extLst>
              <a:ext uri="{FF2B5EF4-FFF2-40B4-BE49-F238E27FC236}">
                <a16:creationId xmlns:a16="http://schemas.microsoft.com/office/drawing/2014/main" id="{BBF4BC2F-980C-499D-A4B9-E7CD3D44754C}"/>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16290188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07929A3-17ED-41F3-AD36-819BC9DFBCB6}"/>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8/9/2023</a:t>
            </a:fld>
            <a:endParaRPr lang="en-US"/>
          </a:p>
        </p:txBody>
      </p:sp>
      <p:sp>
        <p:nvSpPr>
          <p:cNvPr id="8" name="Footer Placeholder 4">
            <a:extLst>
              <a:ext uri="{FF2B5EF4-FFF2-40B4-BE49-F238E27FC236}">
                <a16:creationId xmlns:a16="http://schemas.microsoft.com/office/drawing/2014/main" id="{4973EE95-672F-4E5A-A918-2F51DB2C3ACB}"/>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2B17F6F6-0CA3-4D52-AA3D-7CF8ADE793B6}"/>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1" name="Title 6">
            <a:extLst>
              <a:ext uri="{FF2B5EF4-FFF2-40B4-BE49-F238E27FC236}">
                <a16:creationId xmlns:a16="http://schemas.microsoft.com/office/drawing/2014/main" id="{943CD72D-5295-43E4-B175-0EA61084ADC7}"/>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9: ………………………………………</a:t>
            </a:r>
          </a:p>
        </p:txBody>
      </p:sp>
      <p:sp>
        <p:nvSpPr>
          <p:cNvPr id="16" name="Text Placeholder 11">
            <a:extLst>
              <a:ext uri="{FF2B5EF4-FFF2-40B4-BE49-F238E27FC236}">
                <a16:creationId xmlns:a16="http://schemas.microsoft.com/office/drawing/2014/main" id="{0C9A3A79-B187-4A33-8EBB-92ECD8BA3C59}"/>
              </a:ext>
            </a:extLst>
          </p:cNvPr>
          <p:cNvSpPr>
            <a:spLocks noGrp="1"/>
          </p:cNvSpPr>
          <p:nvPr>
            <p:ph type="body" sz="quarter" idx="13"/>
          </p:nvPr>
        </p:nvSpPr>
        <p:spPr>
          <a:xfrm>
            <a:off x="234950" y="1164920"/>
            <a:ext cx="8674100" cy="4931079"/>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66482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76EAE966-F590-4BAF-A55B-75735FCC661F}"/>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bg1">
                    <a:lumMod val="95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8/9/2023</a:t>
            </a:fld>
            <a:endParaRPr lang="en-US"/>
          </a:p>
        </p:txBody>
      </p:sp>
      <p:sp>
        <p:nvSpPr>
          <p:cNvPr id="6" name="Footer Placeholder 4">
            <a:extLst>
              <a:ext uri="{FF2B5EF4-FFF2-40B4-BE49-F238E27FC236}">
                <a16:creationId xmlns:a16="http://schemas.microsoft.com/office/drawing/2014/main" id="{C330CA1C-4366-43E8-9DC8-B360FC115AE4}"/>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7" name="Slide Number Placeholder 5">
            <a:extLst>
              <a:ext uri="{FF2B5EF4-FFF2-40B4-BE49-F238E27FC236}">
                <a16:creationId xmlns:a16="http://schemas.microsoft.com/office/drawing/2014/main" id="{72DB13F6-9193-4FE2-AE85-5B96248CC0EA}"/>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817046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895280"/>
      </p:ext>
    </p:extLst>
  </p:cSld>
  <p:clrMap bg1="lt1" tx1="dk1" bg2="lt2" tx2="dk2" accent1="accent1" accent2="accent2" accent3="accent3" accent4="accent4" accent5="accent5" accent6="accent6" hlink="hlink" folHlink="folHlink"/>
  <p:sldLayoutIdLst>
    <p:sldLayoutId id="2147483670" r:id="rId1"/>
    <p:sldLayoutId id="2147483672" r:id="rId2"/>
    <p:sldLayoutId id="2147483673" r:id="rId3"/>
    <p:sldLayoutId id="2147483683" r:id="rId4"/>
    <p:sldLayoutId id="2147483679" r:id="rId5"/>
    <p:sldLayoutId id="2147483680" r:id="rId6"/>
    <p:sldLayoutId id="2147483681" r:id="rId7"/>
    <p:sldLayoutId id="2147483682" r:id="rId8"/>
    <p:sldLayoutId id="2147483678" r:id="rId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viettelidc.com.vn/tin-tuc/may-chu-co-so-du-lieu-la-gi"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hyperlink" Target="https://viettelidc.com.vn/tin-tuc/may-chu-co-so-du-lieu-la-gi"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2086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10</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839152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Mối</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quan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hệ</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giữa</a:t>
            </a:r>
            <a:r>
              <a:rPr lang="en-US" altLang="en-US" sz="2000" b="1" dirty="0">
                <a:latin typeface="Times New Roman" panose="02020603050405020304" pitchFamily="18" charset="0"/>
                <a:cs typeface="Times New Roman" panose="02020603050405020304" pitchFamily="18" charset="0"/>
              </a:rPr>
              <a:t> Province - District -Ward</a:t>
            </a:r>
            <a:endParaRPr lang="en-AI" dirty="0"/>
          </a:p>
        </p:txBody>
      </p:sp>
      <p:pic>
        <p:nvPicPr>
          <p:cNvPr id="4" name="Picture 3" descr="A screen shot of a computer&#10;&#10;Description automatically generated">
            <a:extLst>
              <a:ext uri="{FF2B5EF4-FFF2-40B4-BE49-F238E27FC236}">
                <a16:creationId xmlns:a16="http://schemas.microsoft.com/office/drawing/2014/main" id="{F4BD7C4E-C587-69D1-0AC3-457B83F09D0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8974" y="1867222"/>
            <a:ext cx="6051550" cy="2325370"/>
          </a:xfrm>
          <a:prstGeom prst="rect">
            <a:avLst/>
          </a:prstGeom>
          <a:noFill/>
          <a:ln>
            <a:noFill/>
          </a:ln>
        </p:spPr>
      </p:pic>
      <p:sp>
        <p:nvSpPr>
          <p:cNvPr id="6" name="TextBox 5">
            <a:extLst>
              <a:ext uri="{FF2B5EF4-FFF2-40B4-BE49-F238E27FC236}">
                <a16:creationId xmlns:a16="http://schemas.microsoft.com/office/drawing/2014/main" id="{D75D64EB-A4F3-8DDC-DB0A-C7BC4CDD6E89}"/>
              </a:ext>
            </a:extLst>
          </p:cNvPr>
          <p:cNvSpPr txBox="1"/>
          <p:nvPr/>
        </p:nvSpPr>
        <p:spPr>
          <a:xfrm>
            <a:off x="357832" y="4754830"/>
            <a:ext cx="8566951" cy="1067343"/>
          </a:xfrm>
          <a:prstGeom prst="rect">
            <a:avLst/>
          </a:prstGeom>
          <a:noFill/>
        </p:spPr>
        <p:txBody>
          <a:bodyPr wrap="square">
            <a:spAutoFit/>
          </a:bodyPr>
          <a:lstStyle/>
          <a:p>
            <a:pPr marL="294640" indent="-285750" algn="just">
              <a:lnSpc>
                <a:spcPct val="120000"/>
              </a:lnSpc>
              <a:spcBef>
                <a:spcPts val="600"/>
              </a:spcBef>
              <a:spcAft>
                <a:spcPts val="600"/>
              </a:spcAft>
              <a:buFont typeface="Arial" panose="020B0604020202020204" pitchFamily="34" charset="0"/>
              <a:buChar char="•"/>
            </a:pPr>
            <a:r>
              <a:rPr lang="en-US" sz="1800" b="0" kern="100" dirty="0" err="1">
                <a:solidFill>
                  <a:srgbClr val="000000"/>
                </a:solidFill>
                <a:effectLst/>
                <a:ea typeface="Calibri" panose="020F0502020204030204" pitchFamily="34" charset="0"/>
                <a:cs typeface="Angsana New" panose="02020603050405020304" pitchFamily="18" charset="-34"/>
              </a:rPr>
              <a:t>Dữ</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liệu</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về</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thông</a:t>
            </a:r>
            <a:r>
              <a:rPr lang="en-US" sz="1800" b="0" kern="100" dirty="0">
                <a:solidFill>
                  <a:srgbClr val="000000"/>
                </a:solidFill>
                <a:effectLst/>
                <a:ea typeface="Calibri" panose="020F0502020204030204" pitchFamily="34" charset="0"/>
                <a:cs typeface="Angsana New" panose="02020603050405020304" pitchFamily="18" charset="-34"/>
              </a:rPr>
              <a:t> tin </a:t>
            </a:r>
            <a:r>
              <a:rPr lang="en-US" sz="1800" b="0" kern="100" dirty="0" err="1">
                <a:solidFill>
                  <a:srgbClr val="000000"/>
                </a:solidFill>
                <a:effectLst/>
                <a:ea typeface="Calibri" panose="020F0502020204030204" pitchFamily="34" charset="0"/>
                <a:cs typeface="Angsana New" panose="02020603050405020304" pitchFamily="18" charset="-34"/>
              </a:rPr>
              <a:t>các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tỉnh</a:t>
            </a:r>
            <a:r>
              <a:rPr lang="en-US" sz="1800" b="0" kern="100" dirty="0">
                <a:solidFill>
                  <a:srgbClr val="000000"/>
                </a:solidFill>
                <a:effectLst/>
                <a:ea typeface="Calibri" panose="020F0502020204030204" pitchFamily="34" charset="0"/>
                <a:cs typeface="Angsana New" panose="02020603050405020304" pitchFamily="18" charset="-34"/>
              </a:rPr>
              <a:t>/</a:t>
            </a:r>
            <a:r>
              <a:rPr lang="en-US" sz="1800" b="0" kern="100" dirty="0" err="1">
                <a:solidFill>
                  <a:srgbClr val="000000"/>
                </a:solidFill>
                <a:effectLst/>
                <a:ea typeface="Calibri" panose="020F0502020204030204" pitchFamily="34" charset="0"/>
                <a:cs typeface="Angsana New" panose="02020603050405020304" pitchFamily="18" charset="-34"/>
              </a:rPr>
              <a:t>thành</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phố</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quận</a:t>
            </a:r>
            <a:r>
              <a:rPr lang="en-US" sz="1800" b="0" kern="100" dirty="0">
                <a:solidFill>
                  <a:srgbClr val="000000"/>
                </a:solidFill>
                <a:effectLst/>
                <a:ea typeface="Calibri" panose="020F0502020204030204" pitchFamily="34" charset="0"/>
                <a:cs typeface="Angsana New" panose="02020603050405020304" pitchFamily="18" charset="-34"/>
              </a:rPr>
              <a:t>/</a:t>
            </a:r>
            <a:r>
              <a:rPr lang="en-US" sz="1800" b="0" kern="100" dirty="0" err="1">
                <a:solidFill>
                  <a:srgbClr val="000000"/>
                </a:solidFill>
                <a:effectLst/>
                <a:ea typeface="Calibri" panose="020F0502020204030204" pitchFamily="34" charset="0"/>
                <a:cs typeface="Angsana New" panose="02020603050405020304" pitchFamily="18" charset="-34"/>
              </a:rPr>
              <a:t>huyện</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và</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phường</a:t>
            </a:r>
            <a:r>
              <a:rPr lang="en-US" sz="1800" b="0" kern="100" dirty="0">
                <a:solidFill>
                  <a:srgbClr val="000000"/>
                </a:solidFill>
                <a:effectLst/>
                <a:ea typeface="Calibri" panose="020F0502020204030204" pitchFamily="34" charset="0"/>
                <a:cs typeface="Angsana New" panose="02020603050405020304" pitchFamily="18" charset="-34"/>
              </a:rPr>
              <a:t>/</a:t>
            </a:r>
            <a:r>
              <a:rPr lang="en-US" sz="1800" b="0" kern="100" dirty="0" err="1">
                <a:solidFill>
                  <a:srgbClr val="000000"/>
                </a:solidFill>
                <a:effectLst/>
                <a:ea typeface="Calibri" panose="020F0502020204030204" pitchFamily="34" charset="0"/>
                <a:cs typeface="Angsana New" panose="02020603050405020304" pitchFamily="18" charset="-34"/>
              </a:rPr>
              <a:t>xã</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của</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Việt</a:t>
            </a:r>
            <a:r>
              <a:rPr lang="en-US" sz="1800" b="0" kern="100" dirty="0">
                <a:solidFill>
                  <a:srgbClr val="000000"/>
                </a:solidFill>
                <a:effectLst/>
                <a:ea typeface="Calibri" panose="020F0502020204030204" pitchFamily="34" charset="0"/>
                <a:cs typeface="Angsana New" panose="02020603050405020304" pitchFamily="18" charset="-34"/>
              </a:rPr>
              <a:t> Nam </a:t>
            </a:r>
            <a:r>
              <a:rPr lang="en-US" sz="1800" b="0" kern="100" dirty="0" err="1">
                <a:solidFill>
                  <a:srgbClr val="000000"/>
                </a:solidFill>
                <a:effectLst/>
                <a:ea typeface="Calibri" panose="020F0502020204030204" pitchFamily="34" charset="0"/>
                <a:cs typeface="Angsana New" panose="02020603050405020304" pitchFamily="18" charset="-34"/>
              </a:rPr>
              <a:t>sẽ</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được</a:t>
            </a:r>
            <a:r>
              <a:rPr lang="en-US" sz="1800" b="0" kern="100" dirty="0">
                <a:solidFill>
                  <a:srgbClr val="000000"/>
                </a:solidFill>
                <a:effectLst/>
                <a:ea typeface="Calibri" panose="020F0502020204030204" pitchFamily="34" charset="0"/>
                <a:cs typeface="Angsana New" panose="02020603050405020304" pitchFamily="18" charset="-34"/>
              </a:rPr>
              <a:t> them </a:t>
            </a:r>
            <a:r>
              <a:rPr lang="en-US" sz="1800" b="0" kern="100" dirty="0" err="1">
                <a:solidFill>
                  <a:srgbClr val="000000"/>
                </a:solidFill>
                <a:effectLst/>
                <a:ea typeface="Calibri" panose="020F0502020204030204" pitchFamily="34" charset="0"/>
                <a:cs typeface="Angsana New" panose="02020603050405020304" pitchFamily="18" charset="-34"/>
              </a:rPr>
              <a:t>trước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vào</a:t>
            </a:r>
            <a:r>
              <a:rPr lang="en-US" sz="1800" b="0" kern="100" dirty="0">
                <a:solidFill>
                  <a:srgbClr val="000000"/>
                </a:solidFill>
                <a:effectLst/>
                <a:ea typeface="Calibri" panose="020F0502020204030204" pitchFamily="34" charset="0"/>
                <a:cs typeface="Angsana New" panose="02020603050405020304" pitchFamily="18" charset="-34"/>
              </a:rPr>
              <a:t> Database </a:t>
            </a:r>
            <a:r>
              <a:rPr lang="en-US" sz="1800" b="0" kern="100" dirty="0" err="1">
                <a:solidFill>
                  <a:srgbClr val="000000"/>
                </a:solidFill>
                <a:effectLst/>
                <a:ea typeface="Calibri" panose="020F0502020204030204" pitchFamily="34" charset="0"/>
                <a:cs typeface="Angsana New" panose="02020603050405020304" pitchFamily="18" charset="-34"/>
              </a:rPr>
              <a:t>phục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vụ</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cho</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việc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lưu</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trữ</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thông</a:t>
            </a:r>
            <a:r>
              <a:rPr lang="en-US" sz="1800" b="0" kern="100" dirty="0">
                <a:solidFill>
                  <a:srgbClr val="000000"/>
                </a:solidFill>
                <a:effectLst/>
                <a:ea typeface="Calibri" panose="020F0502020204030204" pitchFamily="34" charset="0"/>
                <a:cs typeface="Angsana New" panose="02020603050405020304" pitchFamily="18" charset="-34"/>
              </a:rPr>
              <a:t> tin </a:t>
            </a:r>
            <a:r>
              <a:rPr lang="en-US" sz="1800" b="0" kern="100" dirty="0" err="1">
                <a:solidFill>
                  <a:srgbClr val="000000"/>
                </a:solidFill>
                <a:effectLst/>
                <a:ea typeface="Calibri" panose="020F0502020204030204" pitchFamily="34" charset="0"/>
                <a:cs typeface="Angsana New" panose="02020603050405020304" pitchFamily="18" charset="-34"/>
              </a:rPr>
              <a:t>về</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quê</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quán</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cho</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các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thực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thể</a:t>
            </a:r>
            <a:r>
              <a:rPr lang="en-US" sz="1800" b="0" kern="100" dirty="0">
                <a:solidFill>
                  <a:srgbClr val="000000"/>
                </a:solidFill>
                <a:effectLst/>
                <a:ea typeface="Calibri" panose="020F0502020204030204" pitchFamily="34" charset="0"/>
                <a:cs typeface="Angsana New" panose="02020603050405020304" pitchFamily="18" charset="-34"/>
              </a:rPr>
              <a:t>.</a:t>
            </a:r>
            <a:endParaRPr lang="en-AI" sz="1800" b="1" kern="100" dirty="0">
              <a:solidFill>
                <a:srgbClr val="000000"/>
              </a:solidFill>
              <a:effectLst/>
              <a:ea typeface="Calibri" panose="020F0502020204030204" pitchFamily="34" charset="0"/>
              <a:cs typeface="Angsana New" panose="02020603050405020304" pitchFamily="18" charset="-34"/>
            </a:endParaRPr>
          </a:p>
        </p:txBody>
      </p:sp>
    </p:spTree>
    <p:extLst>
      <p:ext uri="{BB962C8B-B14F-4D97-AF65-F5344CB8AC3E}">
        <p14:creationId xmlns:p14="http://schemas.microsoft.com/office/powerpoint/2010/main" val="2670202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11</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8391525" cy="400110"/>
          </a:xfrm>
          <a:prstGeom prst="rect">
            <a:avLst/>
          </a:prstGeom>
          <a:noFill/>
        </p:spPr>
        <p:txBody>
          <a:bodyPr wrap="square" rtlCol="0">
            <a:spAutoFit/>
          </a:bodyPr>
          <a:lstStyle/>
          <a:p>
            <a:pPr marL="0" indent="0">
              <a:buNone/>
            </a:pPr>
            <a:r>
              <a:rPr lang="en-US" altLang="en-US" sz="2000" b="1">
                <a:latin typeface="Times New Roman" panose="02020603050405020304" pitchFamily="18" charset="0"/>
                <a:cs typeface="Times New Roman" panose="02020603050405020304" pitchFamily="18" charset="0"/>
              </a:rPr>
              <a:t>Mối quan hệ giữa User -  Role, Province, District, Ward </a:t>
            </a:r>
            <a:endParaRPr lang="en-AI" dirty="0"/>
          </a:p>
        </p:txBody>
      </p:sp>
      <p:pic>
        <p:nvPicPr>
          <p:cNvPr id="9" name="Picture 8" descr="A screenshot of a computer screen&#10;&#10;Description automatically generated">
            <a:extLst>
              <a:ext uri="{FF2B5EF4-FFF2-40B4-BE49-F238E27FC236}">
                <a16:creationId xmlns:a16="http://schemas.microsoft.com/office/drawing/2014/main" id="{35E972CC-8924-D8E3-BD27-2B7BCBD7F3B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5833" y="1679508"/>
            <a:ext cx="6051550" cy="3361690"/>
          </a:xfrm>
          <a:prstGeom prst="rect">
            <a:avLst/>
          </a:prstGeom>
          <a:noFill/>
          <a:ln>
            <a:noFill/>
          </a:ln>
        </p:spPr>
      </p:pic>
      <p:sp>
        <p:nvSpPr>
          <p:cNvPr id="10" name="TextBox 9">
            <a:extLst>
              <a:ext uri="{FF2B5EF4-FFF2-40B4-BE49-F238E27FC236}">
                <a16:creationId xmlns:a16="http://schemas.microsoft.com/office/drawing/2014/main" id="{45E1D0A7-441C-10A9-A35D-D4D086CE3B4E}"/>
              </a:ext>
            </a:extLst>
          </p:cNvPr>
          <p:cNvSpPr txBox="1"/>
          <p:nvPr/>
        </p:nvSpPr>
        <p:spPr>
          <a:xfrm>
            <a:off x="333095" y="5123373"/>
            <a:ext cx="8260490" cy="734945"/>
          </a:xfrm>
          <a:prstGeom prst="rect">
            <a:avLst/>
          </a:prstGeom>
          <a:noFill/>
        </p:spPr>
        <p:txBody>
          <a:bodyPr wrap="square">
            <a:spAutoFit/>
          </a:bodyPr>
          <a:lstStyle/>
          <a:p>
            <a:pPr marL="294640" indent="-285750" algn="just">
              <a:lnSpc>
                <a:spcPct val="120000"/>
              </a:lnSpc>
              <a:spcBef>
                <a:spcPts val="600"/>
              </a:spcBef>
              <a:spcAft>
                <a:spcPts val="600"/>
              </a:spcAft>
              <a:buFont typeface="Arial" panose="020B0604020202020204" pitchFamily="34" charset="0"/>
              <a:buChar char="•"/>
            </a:pPr>
            <a:r>
              <a:rPr lang="en-US" kern="100" dirty="0" err="1">
                <a:solidFill>
                  <a:srgbClr val="000000"/>
                </a:solidFill>
                <a:ea typeface="Calibri" panose="020F0502020204030204" pitchFamily="34" charset="0"/>
                <a:cs typeface="Angsana New" panose="02020603050405020304" pitchFamily="18" charset="-34"/>
              </a:rPr>
              <a:t>Trên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đây</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thể</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hiện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được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thông</a:t>
            </a:r>
            <a:r>
              <a:rPr lang="en-US" kern="100" dirty="0">
                <a:solidFill>
                  <a:srgbClr val="000000"/>
                </a:solidFill>
                <a:ea typeface="Calibri" panose="020F0502020204030204" pitchFamily="34" charset="0"/>
                <a:cs typeface="Angsana New" panose="02020603050405020304" pitchFamily="18" charset="-34"/>
              </a:rPr>
              <a:t> tin </a:t>
            </a:r>
            <a:r>
              <a:rPr lang="en-US" kern="100" dirty="0" err="1">
                <a:solidFill>
                  <a:srgbClr val="000000"/>
                </a:solidFill>
                <a:ea typeface="Calibri" panose="020F0502020204030204" pitchFamily="34" charset="0"/>
                <a:cs typeface="Angsana New" panose="02020603050405020304" pitchFamily="18" charset="-34"/>
              </a:rPr>
              <a:t>cho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mỗi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thực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thể</a:t>
            </a:r>
            <a:r>
              <a:rPr lang="en-US" kern="100" dirty="0">
                <a:solidFill>
                  <a:srgbClr val="000000"/>
                </a:solidFill>
                <a:ea typeface="Calibri" panose="020F0502020204030204" pitchFamily="34" charset="0"/>
                <a:cs typeface="Angsana New" panose="02020603050405020304" pitchFamily="18" charset="-34"/>
              </a:rPr>
              <a:t> User </a:t>
            </a:r>
            <a:r>
              <a:rPr lang="en-US" kern="100" dirty="0" err="1">
                <a:solidFill>
                  <a:srgbClr val="000000"/>
                </a:solidFill>
                <a:ea typeface="Calibri" panose="020F0502020204030204" pitchFamily="34" charset="0"/>
                <a:cs typeface="Angsana New" panose="02020603050405020304" pitchFamily="18" charset="-34"/>
              </a:rPr>
              <a:t>từ</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đó</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để</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xác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định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những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trường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thông</a:t>
            </a:r>
            <a:r>
              <a:rPr lang="en-US" kern="100" dirty="0">
                <a:solidFill>
                  <a:srgbClr val="000000"/>
                </a:solidFill>
                <a:ea typeface="Calibri" panose="020F0502020204030204" pitchFamily="34" charset="0"/>
                <a:cs typeface="Angsana New" panose="02020603050405020304" pitchFamily="18" charset="-34"/>
              </a:rPr>
              <a:t> tin </a:t>
            </a:r>
            <a:r>
              <a:rPr lang="en-US" kern="100" dirty="0" err="1">
                <a:solidFill>
                  <a:srgbClr val="000000"/>
                </a:solidFill>
                <a:ea typeface="Calibri" panose="020F0502020204030204" pitchFamily="34" charset="0"/>
                <a:cs typeface="Angsana New" panose="02020603050405020304" pitchFamily="18" charset="-34"/>
              </a:rPr>
              <a:t>cần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quản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lý</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và</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xử</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lý</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sao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phù</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hợp</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trên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phần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mềm</a:t>
            </a:r>
            <a:endParaRPr lang="en-US" kern="100" dirty="0">
              <a:solidFill>
                <a:srgbClr val="000000"/>
              </a:solidFill>
              <a:ea typeface="Calibri" panose="020F0502020204030204" pitchFamily="34" charset="0"/>
              <a:cs typeface="Angsana New" panose="02020603050405020304" pitchFamily="18" charset="-34"/>
            </a:endParaRPr>
          </a:p>
        </p:txBody>
      </p:sp>
    </p:spTree>
    <p:extLst>
      <p:ext uri="{BB962C8B-B14F-4D97-AF65-F5344CB8AC3E}">
        <p14:creationId xmlns:p14="http://schemas.microsoft.com/office/powerpoint/2010/main" val="11555366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12</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839152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Mối</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quan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hệ</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giữa</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PatienDisease</a:t>
            </a:r>
            <a:r>
              <a:rPr lang="en-US" altLang="en-US" sz="2000" b="1" dirty="0">
                <a:latin typeface="Times New Roman" panose="02020603050405020304" pitchFamily="18" charset="0"/>
                <a:cs typeface="Times New Roman" panose="02020603050405020304" pitchFamily="18" charset="0"/>
              </a:rPr>
              <a:t> - Disease, </a:t>
            </a:r>
            <a:r>
              <a:rPr lang="en-US" altLang="en-US" sz="2000" b="1" dirty="0" err="1">
                <a:latin typeface="Times New Roman" panose="02020603050405020304" pitchFamily="18" charset="0"/>
                <a:cs typeface="Times New Roman" panose="02020603050405020304" pitchFamily="18" charset="0"/>
              </a:rPr>
              <a:t>PatientSymptom</a:t>
            </a:r>
            <a:r>
              <a:rPr lang="en-US" altLang="en-US" sz="2000" b="1" dirty="0">
                <a:latin typeface="Times New Roman" panose="02020603050405020304" pitchFamily="18" charset="0"/>
                <a:cs typeface="Times New Roman" panose="02020603050405020304" pitchFamily="18" charset="0"/>
              </a:rPr>
              <a:t> - Symptom</a:t>
            </a:r>
            <a:endParaRPr lang="en-AI" dirty="0"/>
          </a:p>
        </p:txBody>
      </p:sp>
      <p:pic>
        <p:nvPicPr>
          <p:cNvPr id="4" name="Picture 3" descr="A black background with green rectangles&#10;&#10;Description automatically generated">
            <a:extLst>
              <a:ext uri="{FF2B5EF4-FFF2-40B4-BE49-F238E27FC236}">
                <a16:creationId xmlns:a16="http://schemas.microsoft.com/office/drawing/2014/main" id="{9EB10EEF-86AC-ADCF-0D0C-ED6C9914C08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4785" y="1927258"/>
            <a:ext cx="4387215" cy="1403985"/>
          </a:xfrm>
          <a:prstGeom prst="rect">
            <a:avLst/>
          </a:prstGeom>
          <a:noFill/>
          <a:ln>
            <a:noFill/>
          </a:ln>
        </p:spPr>
      </p:pic>
      <p:pic>
        <p:nvPicPr>
          <p:cNvPr id="5" name="Picture 4" descr="A black background with green rectangles&#10;&#10;Description automatically generated">
            <a:extLst>
              <a:ext uri="{FF2B5EF4-FFF2-40B4-BE49-F238E27FC236}">
                <a16:creationId xmlns:a16="http://schemas.microsoft.com/office/drawing/2014/main" id="{75C1678F-7976-D8B9-D530-094DAC995FE3}"/>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5889" y="3953516"/>
            <a:ext cx="4485005" cy="1339215"/>
          </a:xfrm>
          <a:prstGeom prst="rect">
            <a:avLst/>
          </a:prstGeom>
          <a:noFill/>
          <a:ln>
            <a:noFill/>
          </a:ln>
        </p:spPr>
      </p:pic>
      <p:sp>
        <p:nvSpPr>
          <p:cNvPr id="8" name="TextBox 7">
            <a:extLst>
              <a:ext uri="{FF2B5EF4-FFF2-40B4-BE49-F238E27FC236}">
                <a16:creationId xmlns:a16="http://schemas.microsoft.com/office/drawing/2014/main" id="{08AA84EC-2A6C-AF4F-A7BB-15A3E150DC5C}"/>
              </a:ext>
            </a:extLst>
          </p:cNvPr>
          <p:cNvSpPr txBox="1"/>
          <p:nvPr/>
        </p:nvSpPr>
        <p:spPr>
          <a:xfrm>
            <a:off x="4669790" y="2079618"/>
            <a:ext cx="4387215" cy="1251625"/>
          </a:xfrm>
          <a:prstGeom prst="rect">
            <a:avLst/>
          </a:prstGeom>
          <a:noFill/>
        </p:spPr>
        <p:txBody>
          <a:bodyPr wrap="square">
            <a:spAutoFit/>
          </a:bodyPr>
          <a:lstStyle/>
          <a:p>
            <a:pPr marL="342900" lvl="0" indent="-342900">
              <a:spcBef>
                <a:spcPts val="150"/>
              </a:spcBef>
              <a:spcAft>
                <a:spcPts val="150"/>
              </a:spcAft>
              <a:buFont typeface="Symbol" panose="05050102010706020507" pitchFamily="18" charset="2"/>
              <a:buChar char=""/>
            </a:pPr>
            <a:r>
              <a:rPr lang="en-US" sz="1800" b="0" kern="100" dirty="0" err="1">
                <a:solidFill>
                  <a:srgbClr val="000000"/>
                </a:solidFill>
                <a:effectLst/>
                <a:ea typeface="Calibri" panose="020F0502020204030204" pitchFamily="34" charset="0"/>
                <a:cs typeface="Angsana New" panose="02020603050405020304" pitchFamily="18" charset="-34"/>
              </a:rPr>
              <a:t>Bác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sĩ</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sẽ</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xác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định</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các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loại</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bệnh</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chính</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xác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mà</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bệnh</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nhân</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đang</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gặp</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phải</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và</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lưu</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xuống</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bảng</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cơ</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sở</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dữ</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liệu</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PatientDisease</a:t>
            </a:r>
            <a:endParaRPr lang="en-US" sz="1800" b="0" kern="100" dirty="0">
              <a:solidFill>
                <a:srgbClr val="000000"/>
              </a:solidFill>
              <a:effectLst/>
              <a:ea typeface="Calibri" panose="020F0502020204030204" pitchFamily="34" charset="0"/>
              <a:cs typeface="Angsana New" panose="02020603050405020304" pitchFamily="18" charset="-34"/>
            </a:endParaRPr>
          </a:p>
          <a:p>
            <a:pPr marL="342900" lvl="0" indent="-342900">
              <a:spcBef>
                <a:spcPts val="150"/>
              </a:spcBef>
              <a:spcAft>
                <a:spcPts val="150"/>
              </a:spcAft>
              <a:buFont typeface="Symbol" panose="05050102010706020507" pitchFamily="18" charset="2"/>
              <a:buChar char=""/>
            </a:pPr>
            <a:r>
              <a:rPr lang="en-US" kern="100" dirty="0">
                <a:solidFill>
                  <a:srgbClr val="000000"/>
                </a:solidFill>
                <a:ea typeface="Calibri" panose="020F0502020204030204" pitchFamily="34" charset="0"/>
                <a:cs typeface="Angsana New" panose="02020603050405020304" pitchFamily="18" charset="-34"/>
              </a:rPr>
              <a:t>Disease </a:t>
            </a:r>
            <a:r>
              <a:rPr lang="en-US" kern="100" dirty="0" err="1">
                <a:solidFill>
                  <a:srgbClr val="000000"/>
                </a:solidFill>
                <a:ea typeface="Calibri" panose="020F0502020204030204" pitchFamily="34" charset="0"/>
                <a:cs typeface="Angsana New" panose="02020603050405020304" pitchFamily="18" charset="-34"/>
              </a:rPr>
              <a:t>chứa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thường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gặp</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phải</a:t>
            </a:r>
            <a:r>
              <a:rPr lang="en-US" kern="100" dirty="0">
                <a:solidFill>
                  <a:srgbClr val="000000"/>
                </a:solidFill>
                <a:ea typeface="Calibri" panose="020F0502020204030204" pitchFamily="34" charset="0"/>
                <a:cs typeface="Angsana New" panose="02020603050405020304" pitchFamily="18" charset="-34"/>
              </a:rPr>
              <a:t>. </a:t>
            </a:r>
            <a:endParaRPr lang="en-US" sz="1800" b="0" kern="100" dirty="0">
              <a:solidFill>
                <a:srgbClr val="000000"/>
              </a:solidFill>
              <a:effectLst/>
              <a:ea typeface="Calibri" panose="020F0502020204030204" pitchFamily="34" charset="0"/>
              <a:cs typeface="Angsana New" panose="02020603050405020304" pitchFamily="18" charset="-34"/>
            </a:endParaRPr>
          </a:p>
        </p:txBody>
      </p:sp>
      <p:sp>
        <p:nvSpPr>
          <p:cNvPr id="11" name="TextBox 10">
            <a:extLst>
              <a:ext uri="{FF2B5EF4-FFF2-40B4-BE49-F238E27FC236}">
                <a16:creationId xmlns:a16="http://schemas.microsoft.com/office/drawing/2014/main" id="{8DDD38FC-27D5-D6D3-6248-F4D75C0922A6}"/>
              </a:ext>
            </a:extLst>
          </p:cNvPr>
          <p:cNvSpPr txBox="1"/>
          <p:nvPr/>
        </p:nvSpPr>
        <p:spPr>
          <a:xfrm>
            <a:off x="4669790" y="4105876"/>
            <a:ext cx="4387215" cy="1528624"/>
          </a:xfrm>
          <a:prstGeom prst="rect">
            <a:avLst/>
          </a:prstGeom>
          <a:noFill/>
        </p:spPr>
        <p:txBody>
          <a:bodyPr wrap="square">
            <a:spAutoFit/>
          </a:bodyPr>
          <a:lstStyle/>
          <a:p>
            <a:pPr marL="342900" lvl="0" indent="-342900">
              <a:spcBef>
                <a:spcPts val="150"/>
              </a:spcBef>
              <a:spcAft>
                <a:spcPts val="150"/>
              </a:spcAft>
              <a:buFont typeface="Symbol" panose="05050102010706020507" pitchFamily="18" charset="2"/>
              <a:buChar char=""/>
            </a:pPr>
            <a:r>
              <a:rPr lang="en-US" sz="1800" b="0" kern="100" dirty="0" err="1">
                <a:solidFill>
                  <a:srgbClr val="000000"/>
                </a:solidFill>
                <a:effectLst/>
                <a:ea typeface="Calibri" panose="020F0502020204030204" pitchFamily="34" charset="0"/>
                <a:cs typeface="Angsana New" panose="02020603050405020304" pitchFamily="18" charset="-34"/>
              </a:rPr>
              <a:t>Bác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sĩ</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sẽ</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hỏi</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thăm</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và</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đưa</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ra</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các</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triệu</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chứng</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của</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bệnh</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nhân</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lưu</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xuống</a:t>
            </a:r>
            <a:r>
              <a:rPr lang="en-US" sz="1800" b="0" kern="100" dirty="0">
                <a:solidFill>
                  <a:srgbClr val="000000"/>
                </a:solidFill>
                <a:effectLst/>
                <a:ea typeface="Calibri" panose="020F0502020204030204" pitchFamily="34" charset="0"/>
                <a:cs typeface="Angsana New" panose="02020603050405020304" pitchFamily="18" charset="-34"/>
              </a:rPr>
              <a:t> </a:t>
            </a:r>
            <a:r>
              <a:rPr lang="en-US" sz="1800" b="0" kern="100" dirty="0" err="1">
                <a:solidFill>
                  <a:srgbClr val="000000"/>
                </a:solidFill>
                <a:effectLst/>
                <a:ea typeface="Calibri" panose="020F0502020204030204" pitchFamily="34" charset="0"/>
                <a:cs typeface="Angsana New" panose="02020603050405020304" pitchFamily="18" charset="-34"/>
              </a:rPr>
              <a:t>bảng</a:t>
            </a:r>
            <a:r>
              <a:rPr lang="en-US" sz="1800" b="0" kern="100" dirty="0">
                <a:solidFill>
                  <a:srgbClr val="000000"/>
                </a:solidFill>
                <a:effectLst/>
                <a:ea typeface="Calibri" panose="020F0502020204030204" pitchFamily="34" charset="0"/>
                <a:cs typeface="Angsana New" panose="02020603050405020304" pitchFamily="18" charset="-34"/>
              </a:rPr>
              <a:t> CSDL </a:t>
            </a:r>
            <a:r>
              <a:rPr lang="en-US" sz="1800" b="0" kern="100" dirty="0" err="1">
                <a:solidFill>
                  <a:srgbClr val="000000"/>
                </a:solidFill>
                <a:effectLst/>
                <a:ea typeface="Calibri" panose="020F0502020204030204" pitchFamily="34" charset="0"/>
                <a:cs typeface="Angsana New" panose="02020603050405020304" pitchFamily="18" charset="-34"/>
              </a:rPr>
              <a:t>PatientSymptom</a:t>
            </a:r>
            <a:endParaRPr lang="en-US" sz="1800" b="0" kern="100" dirty="0">
              <a:solidFill>
                <a:srgbClr val="000000"/>
              </a:solidFill>
              <a:effectLst/>
              <a:ea typeface="Calibri" panose="020F0502020204030204" pitchFamily="34" charset="0"/>
              <a:cs typeface="Angsana New" panose="02020603050405020304" pitchFamily="18" charset="-34"/>
            </a:endParaRPr>
          </a:p>
          <a:p>
            <a:pPr marL="342900" lvl="0" indent="-342900">
              <a:spcBef>
                <a:spcPts val="150"/>
              </a:spcBef>
              <a:spcAft>
                <a:spcPts val="150"/>
              </a:spcAft>
              <a:buFont typeface="Symbol" panose="05050102010706020507" pitchFamily="18" charset="2"/>
              <a:buChar char=""/>
            </a:pPr>
            <a:r>
              <a:rPr lang="en-US" kern="100" dirty="0" err="1">
                <a:solidFill>
                  <a:srgbClr val="000000"/>
                </a:solidFill>
                <a:ea typeface="Calibri" panose="020F0502020204030204" pitchFamily="34" charset="0"/>
                <a:cs typeface="Angsana New" panose="02020603050405020304" pitchFamily="18" charset="-34"/>
              </a:rPr>
              <a:t>Symtoms</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chứa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triệu</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chứng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thường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gặp</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phải</a:t>
            </a:r>
            <a:endParaRPr lang="en-US" sz="1800" b="0" kern="100" dirty="0">
              <a:solidFill>
                <a:srgbClr val="000000"/>
              </a:solidFill>
              <a:effectLst/>
              <a:ea typeface="Calibri" panose="020F0502020204030204" pitchFamily="34" charset="0"/>
              <a:cs typeface="Angsana New" panose="02020603050405020304" pitchFamily="18" charset="-34"/>
            </a:endParaRPr>
          </a:p>
        </p:txBody>
      </p:sp>
    </p:spTree>
    <p:extLst>
      <p:ext uri="{BB962C8B-B14F-4D97-AF65-F5344CB8AC3E}">
        <p14:creationId xmlns:p14="http://schemas.microsoft.com/office/powerpoint/2010/main" val="23596693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13</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839152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Mối</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quan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hệ</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giữa</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PatientResciption</a:t>
            </a:r>
            <a:r>
              <a:rPr lang="en-US" altLang="en-US" sz="2000" b="1" dirty="0">
                <a:latin typeface="Times New Roman" panose="02020603050405020304" pitchFamily="18" charset="0"/>
                <a:cs typeface="Times New Roman" panose="02020603050405020304" pitchFamily="18" charset="0"/>
              </a:rPr>
              <a:t> -  Medicine</a:t>
            </a:r>
            <a:endParaRPr lang="en-AI" dirty="0"/>
          </a:p>
        </p:txBody>
      </p:sp>
      <p:sp>
        <p:nvSpPr>
          <p:cNvPr id="10" name="TextBox 9">
            <a:extLst>
              <a:ext uri="{FF2B5EF4-FFF2-40B4-BE49-F238E27FC236}">
                <a16:creationId xmlns:a16="http://schemas.microsoft.com/office/drawing/2014/main" id="{45E1D0A7-441C-10A9-A35D-D4D086CE3B4E}"/>
              </a:ext>
            </a:extLst>
          </p:cNvPr>
          <p:cNvSpPr txBox="1"/>
          <p:nvPr/>
        </p:nvSpPr>
        <p:spPr>
          <a:xfrm>
            <a:off x="359728" y="4865920"/>
            <a:ext cx="8260490" cy="734945"/>
          </a:xfrm>
          <a:prstGeom prst="rect">
            <a:avLst/>
          </a:prstGeom>
          <a:noFill/>
        </p:spPr>
        <p:txBody>
          <a:bodyPr wrap="square">
            <a:spAutoFit/>
          </a:bodyPr>
          <a:lstStyle/>
          <a:p>
            <a:pPr marL="294640" indent="-285750" algn="just">
              <a:lnSpc>
                <a:spcPct val="120000"/>
              </a:lnSpc>
              <a:spcBef>
                <a:spcPts val="600"/>
              </a:spcBef>
              <a:spcAft>
                <a:spcPts val="600"/>
              </a:spcAft>
              <a:buFont typeface="Arial" panose="020B0604020202020204" pitchFamily="34" charset="0"/>
              <a:buChar char="•"/>
            </a:pPr>
            <a:r>
              <a:rPr lang="en-US" kern="100" dirty="0" err="1">
                <a:solidFill>
                  <a:srgbClr val="000000"/>
                </a:solidFill>
                <a:ea typeface="Calibri" panose="020F0502020204030204" pitchFamily="34" charset="0"/>
                <a:cs typeface="Angsana New" panose="02020603050405020304" pitchFamily="18" charset="-34"/>
              </a:rPr>
              <a:t>Trên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đây</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thể</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hiện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được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thông</a:t>
            </a:r>
            <a:r>
              <a:rPr lang="en-US" kern="100" dirty="0">
                <a:solidFill>
                  <a:srgbClr val="000000"/>
                </a:solidFill>
                <a:ea typeface="Calibri" panose="020F0502020204030204" pitchFamily="34" charset="0"/>
                <a:cs typeface="Angsana New" panose="02020603050405020304" pitchFamily="18" charset="-34"/>
              </a:rPr>
              <a:t> tin </a:t>
            </a:r>
            <a:r>
              <a:rPr lang="en-US" kern="100" dirty="0" err="1">
                <a:solidFill>
                  <a:srgbClr val="000000"/>
                </a:solidFill>
                <a:ea typeface="Calibri" panose="020F0502020204030204" pitchFamily="34" charset="0"/>
                <a:cs typeface="Angsana New" panose="02020603050405020304" pitchFamily="18" charset="-34"/>
              </a:rPr>
              <a:t>cho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đơn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thuốc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của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nhân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Mỗi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loại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thuốc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cần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đầy</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đủ</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thông</a:t>
            </a:r>
            <a:r>
              <a:rPr lang="en-US" kern="100" dirty="0">
                <a:solidFill>
                  <a:srgbClr val="000000"/>
                </a:solidFill>
                <a:ea typeface="Calibri" panose="020F0502020204030204" pitchFamily="34" charset="0"/>
                <a:cs typeface="Angsana New" panose="02020603050405020304" pitchFamily="18" charset="-34"/>
              </a:rPr>
              <a:t> tin </a:t>
            </a:r>
            <a:r>
              <a:rPr lang="en-US" kern="100" dirty="0" err="1">
                <a:solidFill>
                  <a:srgbClr val="000000"/>
                </a:solidFill>
                <a:ea typeface="Calibri" panose="020F0502020204030204" pitchFamily="34" charset="0"/>
                <a:cs typeface="Angsana New" panose="02020603050405020304" pitchFamily="18" charset="-34"/>
              </a:rPr>
              <a:t>về</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thuốc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gì</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và</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dùng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chúng</a:t>
            </a:r>
            <a:r>
              <a:rPr lang="en-US" kern="100" dirty="0">
                <a:solidFill>
                  <a:srgbClr val="000000"/>
                </a:solidFill>
                <a:ea typeface="Calibri" panose="020F0502020204030204" pitchFamily="34" charset="0"/>
                <a:cs typeface="Angsana New" panose="02020603050405020304" pitchFamily="18" charset="-34"/>
              </a:rPr>
              <a:t>. </a:t>
            </a:r>
          </a:p>
        </p:txBody>
      </p:sp>
      <p:pic>
        <p:nvPicPr>
          <p:cNvPr id="4" name="Picture 3" descr="A screenshot of a computer screen&#10;&#10;Description automatically generated">
            <a:extLst>
              <a:ext uri="{FF2B5EF4-FFF2-40B4-BE49-F238E27FC236}">
                <a16:creationId xmlns:a16="http://schemas.microsoft.com/office/drawing/2014/main" id="{08C3E455-02BA-AC63-D087-3436ABB29D3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07799" y="2122157"/>
            <a:ext cx="4485005" cy="1926590"/>
          </a:xfrm>
          <a:prstGeom prst="rect">
            <a:avLst/>
          </a:prstGeom>
          <a:noFill/>
          <a:ln>
            <a:noFill/>
          </a:ln>
        </p:spPr>
      </p:pic>
    </p:spTree>
    <p:extLst>
      <p:ext uri="{BB962C8B-B14F-4D97-AF65-F5344CB8AC3E}">
        <p14:creationId xmlns:p14="http://schemas.microsoft.com/office/powerpoint/2010/main" val="2540601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14</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Mối</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quan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hệ</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giữa</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thực</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thể</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PatientAppointment</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với</a:t>
            </a:r>
            <a:r>
              <a:rPr lang="en-US" altLang="en-US" sz="2000" b="1" dirty="0">
                <a:latin typeface="Times New Roman" panose="02020603050405020304" pitchFamily="18" charset="0"/>
                <a:cs typeface="Times New Roman" panose="02020603050405020304" pitchFamily="18" charset="0"/>
              </a:rPr>
              <a:t> Doctor, </a:t>
            </a:r>
            <a:r>
              <a:rPr lang="en-US" altLang="en-US" sz="2000" b="1" dirty="0" err="1">
                <a:latin typeface="Times New Roman" panose="02020603050405020304" pitchFamily="18" charset="0"/>
                <a:cs typeface="Times New Roman" panose="02020603050405020304" pitchFamily="18" charset="0"/>
              </a:rPr>
              <a:t>PatientRegisteration</a:t>
            </a:r>
            <a:endParaRPr lang="en-AI" dirty="0"/>
          </a:p>
        </p:txBody>
      </p:sp>
      <p:sp>
        <p:nvSpPr>
          <p:cNvPr id="10" name="TextBox 9">
            <a:extLst>
              <a:ext uri="{FF2B5EF4-FFF2-40B4-BE49-F238E27FC236}">
                <a16:creationId xmlns:a16="http://schemas.microsoft.com/office/drawing/2014/main" id="{45E1D0A7-441C-10A9-A35D-D4D086CE3B4E}"/>
              </a:ext>
            </a:extLst>
          </p:cNvPr>
          <p:cNvSpPr txBox="1"/>
          <p:nvPr/>
        </p:nvSpPr>
        <p:spPr>
          <a:xfrm>
            <a:off x="333095" y="5123373"/>
            <a:ext cx="8260490" cy="734945"/>
          </a:xfrm>
          <a:prstGeom prst="rect">
            <a:avLst/>
          </a:prstGeom>
          <a:noFill/>
        </p:spPr>
        <p:txBody>
          <a:bodyPr wrap="square">
            <a:spAutoFit/>
          </a:bodyPr>
          <a:lstStyle/>
          <a:p>
            <a:pPr marL="294640" indent="-285750" algn="just">
              <a:lnSpc>
                <a:spcPct val="120000"/>
              </a:lnSpc>
              <a:spcBef>
                <a:spcPts val="600"/>
              </a:spcBef>
              <a:spcAft>
                <a:spcPts val="600"/>
              </a:spcAft>
              <a:buFont typeface="Arial" panose="020B0604020202020204" pitchFamily="34" charset="0"/>
              <a:buChar char="•"/>
            </a:pPr>
            <a:r>
              <a:rPr lang="en-US" kern="100" dirty="0" err="1">
                <a:solidFill>
                  <a:srgbClr val="000000"/>
                </a:solidFill>
                <a:ea typeface="Calibri" panose="020F0502020204030204" pitchFamily="34" charset="0"/>
                <a:cs typeface="Angsana New" panose="02020603050405020304" pitchFamily="18" charset="-34"/>
              </a:rPr>
              <a:t>Trên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đây</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thể</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hiện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được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rằng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mỗi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một</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đăng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kí</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khám</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sẽ</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cần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chứa</a:t>
            </a:r>
            <a:r>
              <a:rPr lang="en-US" kern="100" dirty="0">
                <a:solidFill>
                  <a:srgbClr val="000000"/>
                </a:solidFill>
                <a:ea typeface="Calibri" panose="020F0502020204030204" pitchFamily="34" charset="0"/>
                <a:cs typeface="Angsana New" panose="02020603050405020304" pitchFamily="18" charset="-34"/>
              </a:rPr>
              <a:t> 1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nhân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và</a:t>
            </a:r>
            <a:r>
              <a:rPr lang="en-US" kern="100" dirty="0">
                <a:solidFill>
                  <a:srgbClr val="000000"/>
                </a:solidFill>
                <a:ea typeface="Calibri" panose="020F0502020204030204" pitchFamily="34" charset="0"/>
                <a:cs typeface="Angsana New" panose="02020603050405020304" pitchFamily="18" charset="-34"/>
              </a:rPr>
              <a:t> 1 </a:t>
            </a:r>
            <a:r>
              <a:rPr lang="en-US" kern="100" dirty="0" err="1">
                <a:solidFill>
                  <a:srgbClr val="000000"/>
                </a:solidFill>
                <a:ea typeface="Calibri" panose="020F0502020204030204" pitchFamily="34" charset="0"/>
                <a:cs typeface="Angsana New" panose="02020603050405020304" pitchFamily="18" charset="-34"/>
              </a:rPr>
              <a:t>bác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sĩ</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được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phân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công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để</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đưa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ra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kết</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quả</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họ</a:t>
            </a:r>
            <a:r>
              <a:rPr lang="en-US" kern="100" dirty="0">
                <a:solidFill>
                  <a:srgbClr val="000000"/>
                </a:solidFill>
                <a:ea typeface="Calibri" panose="020F0502020204030204" pitchFamily="34" charset="0"/>
                <a:cs typeface="Angsana New" panose="02020603050405020304" pitchFamily="18" charset="-34"/>
              </a:rPr>
              <a:t>.</a:t>
            </a:r>
          </a:p>
        </p:txBody>
      </p:sp>
      <p:pic>
        <p:nvPicPr>
          <p:cNvPr id="4" name="Picture 3">
            <a:extLst>
              <a:ext uri="{FF2B5EF4-FFF2-40B4-BE49-F238E27FC236}">
                <a16:creationId xmlns:a16="http://schemas.microsoft.com/office/drawing/2014/main" id="{EE7BAC0B-A127-BF97-E9C4-5034CB411DE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64306" y="1458515"/>
            <a:ext cx="4171174" cy="3511327"/>
          </a:xfrm>
          <a:prstGeom prst="rect">
            <a:avLst/>
          </a:prstGeom>
          <a:noFill/>
          <a:ln>
            <a:noFill/>
          </a:ln>
        </p:spPr>
      </p:pic>
    </p:spTree>
    <p:extLst>
      <p:ext uri="{BB962C8B-B14F-4D97-AF65-F5344CB8AC3E}">
        <p14:creationId xmlns:p14="http://schemas.microsoft.com/office/powerpoint/2010/main" val="2757976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15</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Mối</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quan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hệ</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giữa</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thực</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thể</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PatientAppointment</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với</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BioTest</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UrineTest</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BloodTest</a:t>
            </a:r>
            <a:endParaRPr lang="en-AI" dirty="0"/>
          </a:p>
        </p:txBody>
      </p:sp>
      <p:sp>
        <p:nvSpPr>
          <p:cNvPr id="10" name="TextBox 9">
            <a:extLst>
              <a:ext uri="{FF2B5EF4-FFF2-40B4-BE49-F238E27FC236}">
                <a16:creationId xmlns:a16="http://schemas.microsoft.com/office/drawing/2014/main" id="{45E1D0A7-441C-10A9-A35D-D4D086CE3B4E}"/>
              </a:ext>
            </a:extLst>
          </p:cNvPr>
          <p:cNvSpPr txBox="1"/>
          <p:nvPr/>
        </p:nvSpPr>
        <p:spPr>
          <a:xfrm>
            <a:off x="333095" y="5123373"/>
            <a:ext cx="8260490" cy="1067343"/>
          </a:xfrm>
          <a:prstGeom prst="rect">
            <a:avLst/>
          </a:prstGeom>
          <a:noFill/>
        </p:spPr>
        <p:txBody>
          <a:bodyPr wrap="square">
            <a:spAutoFit/>
          </a:bodyPr>
          <a:lstStyle/>
          <a:p>
            <a:pPr marL="294640" indent="-285750">
              <a:lnSpc>
                <a:spcPct val="120000"/>
              </a:lnSpc>
              <a:spcBef>
                <a:spcPts val="600"/>
              </a:spcBef>
              <a:spcAft>
                <a:spcPts val="600"/>
              </a:spcAft>
              <a:buFont typeface="Arial" panose="020B0604020202020204" pitchFamily="34" charset="0"/>
              <a:buChar char="•"/>
            </a:pPr>
            <a:r>
              <a:rPr lang="en-US" kern="100" dirty="0" err="1">
                <a:solidFill>
                  <a:srgbClr val="000000"/>
                </a:solidFill>
                <a:ea typeface="Calibri" panose="020F0502020204030204" pitchFamily="34" charset="0"/>
                <a:cs typeface="Angsana New" panose="02020603050405020304" pitchFamily="18" charset="-34"/>
              </a:rPr>
              <a:t>Mỗi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lần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thăm</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khám</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nhân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cần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làm</a:t>
            </a:r>
            <a:r>
              <a:rPr lang="en-US" kern="100" dirty="0">
                <a:solidFill>
                  <a:srgbClr val="000000"/>
                </a:solidFill>
                <a:ea typeface="Calibri" panose="020F0502020204030204" pitchFamily="34" charset="0"/>
                <a:cs typeface="Angsana New" panose="02020603050405020304" pitchFamily="18" charset="-34"/>
              </a:rPr>
              <a:t> 3 </a:t>
            </a:r>
            <a:r>
              <a:rPr lang="en-US" kern="100" dirty="0" err="1">
                <a:solidFill>
                  <a:srgbClr val="000000"/>
                </a:solidFill>
                <a:ea typeface="Calibri" panose="020F0502020204030204" pitchFamily="34" charset="0"/>
                <a:cs typeface="Angsana New" panose="02020603050405020304" pitchFamily="18" charset="-34"/>
              </a:rPr>
              <a:t>xét</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nghiệm</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xét</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nghiệm</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sinh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hóa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xét</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nghiệm</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máu</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xét</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nghiệm</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nước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tiểu</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Từ</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những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thông</a:t>
            </a:r>
            <a:r>
              <a:rPr lang="en-US" kern="100" dirty="0">
                <a:solidFill>
                  <a:srgbClr val="000000"/>
                </a:solidFill>
                <a:ea typeface="Calibri" panose="020F0502020204030204" pitchFamily="34" charset="0"/>
                <a:cs typeface="Angsana New" panose="02020603050405020304" pitchFamily="18" charset="-34"/>
              </a:rPr>
              <a:t> tin </a:t>
            </a:r>
            <a:r>
              <a:rPr lang="en-US" kern="100" dirty="0" err="1">
                <a:solidFill>
                  <a:srgbClr val="000000"/>
                </a:solidFill>
                <a:ea typeface="Calibri" panose="020F0502020204030204" pitchFamily="34" charset="0"/>
                <a:cs typeface="Angsana New" panose="02020603050405020304" pitchFamily="18" charset="-34"/>
              </a:rPr>
              <a:t>này</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giúp</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sĩ</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chuẩn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đoán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và</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đưa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ra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thuốc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điều</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trị</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phù</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hợp</a:t>
            </a:r>
            <a:endParaRPr lang="en-US" kern="100" dirty="0">
              <a:solidFill>
                <a:srgbClr val="000000"/>
              </a:solidFill>
              <a:ea typeface="Calibri" panose="020F0502020204030204" pitchFamily="34" charset="0"/>
              <a:cs typeface="Angsana New" panose="02020603050405020304" pitchFamily="18" charset="-34"/>
            </a:endParaRPr>
          </a:p>
        </p:txBody>
      </p:sp>
      <p:pic>
        <p:nvPicPr>
          <p:cNvPr id="5" name="Picture 4" descr="A screenshot of a computer screen&#10;&#10;Description automatically generated">
            <a:extLst>
              <a:ext uri="{FF2B5EF4-FFF2-40B4-BE49-F238E27FC236}">
                <a16:creationId xmlns:a16="http://schemas.microsoft.com/office/drawing/2014/main" id="{7F1CD32F-B2F5-13D2-0481-22A149263A5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7538" y="1593024"/>
            <a:ext cx="6051550" cy="3242310"/>
          </a:xfrm>
          <a:prstGeom prst="rect">
            <a:avLst/>
          </a:prstGeom>
          <a:noFill/>
          <a:ln>
            <a:noFill/>
          </a:ln>
        </p:spPr>
      </p:pic>
    </p:spTree>
    <p:extLst>
      <p:ext uri="{BB962C8B-B14F-4D97-AF65-F5344CB8AC3E}">
        <p14:creationId xmlns:p14="http://schemas.microsoft.com/office/powerpoint/2010/main" val="3915176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16</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Mối</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quan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hệ</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giữa</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thực</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thể</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PatientAppointment</a:t>
            </a:r>
            <a:r>
              <a:rPr lang="en-US" altLang="en-US" sz="2000" b="1" dirty="0">
                <a:latin typeface="Times New Roman" panose="02020603050405020304" pitchFamily="18" charset="0"/>
                <a:cs typeface="Times New Roman" panose="02020603050405020304" pitchFamily="18" charset="0"/>
              </a:rPr>
              <a:t> – </a:t>
            </a:r>
            <a:r>
              <a:rPr lang="en-US" altLang="en-US" sz="2000" b="1" dirty="0" err="1">
                <a:latin typeface="Times New Roman" panose="02020603050405020304" pitchFamily="18" charset="0"/>
                <a:cs typeface="Times New Roman" panose="02020603050405020304" pitchFamily="18" charset="0"/>
              </a:rPr>
              <a:t>PatientDisease</a:t>
            </a:r>
            <a:r>
              <a:rPr lang="en-US" altLang="en-US" sz="2000" b="1" dirty="0">
                <a:latin typeface="Times New Roman" panose="02020603050405020304" pitchFamily="18" charset="0"/>
                <a:cs typeface="Times New Roman" panose="02020603050405020304" pitchFamily="18" charset="0"/>
              </a:rPr>
              <a:t>,…</a:t>
            </a:r>
            <a:endParaRPr lang="en-AI" dirty="0"/>
          </a:p>
        </p:txBody>
      </p:sp>
      <p:sp>
        <p:nvSpPr>
          <p:cNvPr id="10" name="TextBox 9">
            <a:extLst>
              <a:ext uri="{FF2B5EF4-FFF2-40B4-BE49-F238E27FC236}">
                <a16:creationId xmlns:a16="http://schemas.microsoft.com/office/drawing/2014/main" id="{45E1D0A7-441C-10A9-A35D-D4D086CE3B4E}"/>
              </a:ext>
            </a:extLst>
          </p:cNvPr>
          <p:cNvSpPr txBox="1"/>
          <p:nvPr/>
        </p:nvSpPr>
        <p:spPr>
          <a:xfrm>
            <a:off x="333095" y="5123373"/>
            <a:ext cx="8260490" cy="734945"/>
          </a:xfrm>
          <a:prstGeom prst="rect">
            <a:avLst/>
          </a:prstGeom>
          <a:noFill/>
        </p:spPr>
        <p:txBody>
          <a:bodyPr wrap="square">
            <a:spAutoFit/>
          </a:bodyPr>
          <a:lstStyle/>
          <a:p>
            <a:pPr marL="294640" indent="-285750" algn="just">
              <a:lnSpc>
                <a:spcPct val="120000"/>
              </a:lnSpc>
              <a:spcBef>
                <a:spcPts val="600"/>
              </a:spcBef>
              <a:spcAft>
                <a:spcPts val="600"/>
              </a:spcAft>
              <a:buFont typeface="Arial" panose="020B0604020202020204" pitchFamily="34" charset="0"/>
              <a:buChar char="•"/>
            </a:pPr>
            <a:r>
              <a:rPr lang="en-US" kern="100" dirty="0" err="1">
                <a:solidFill>
                  <a:srgbClr val="000000"/>
                </a:solidFill>
                <a:ea typeface="Calibri" panose="020F0502020204030204" pitchFamily="34" charset="0"/>
                <a:cs typeface="Angsana New" panose="02020603050405020304" pitchFamily="18" charset="-34"/>
              </a:rPr>
              <a:t>Trên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đây</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là</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những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thông</a:t>
            </a:r>
            <a:r>
              <a:rPr lang="en-US" kern="100" dirty="0">
                <a:solidFill>
                  <a:srgbClr val="000000"/>
                </a:solidFill>
                <a:ea typeface="Calibri" panose="020F0502020204030204" pitchFamily="34" charset="0"/>
                <a:cs typeface="Angsana New" panose="02020603050405020304" pitchFamily="18" charset="-34"/>
              </a:rPr>
              <a:t> tin </a:t>
            </a:r>
            <a:r>
              <a:rPr lang="en-US" kern="100" dirty="0" err="1">
                <a:solidFill>
                  <a:srgbClr val="000000"/>
                </a:solidFill>
                <a:ea typeface="Calibri" panose="020F0502020204030204" pitchFamily="34" charset="0"/>
                <a:cs typeface="Angsana New" panose="02020603050405020304" pitchFamily="18" charset="-34"/>
              </a:rPr>
              <a:t>được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sĩ</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phụ</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trách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đưa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ra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đánh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giá</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và</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kê</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đơn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thuốc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nhân</a:t>
            </a:r>
            <a:endParaRPr lang="en-US" kern="100" dirty="0">
              <a:solidFill>
                <a:srgbClr val="000000"/>
              </a:solidFill>
              <a:ea typeface="Calibri" panose="020F0502020204030204" pitchFamily="34" charset="0"/>
              <a:cs typeface="Angsana New" panose="02020603050405020304" pitchFamily="18" charset="-34"/>
            </a:endParaRPr>
          </a:p>
        </p:txBody>
      </p:sp>
      <p:pic>
        <p:nvPicPr>
          <p:cNvPr id="5" name="Picture 4" descr="A screenshot of a computer screen&#10;&#10;Description automatically generated">
            <a:extLst>
              <a:ext uri="{FF2B5EF4-FFF2-40B4-BE49-F238E27FC236}">
                <a16:creationId xmlns:a16="http://schemas.microsoft.com/office/drawing/2014/main" id="{8A15DEA3-1163-20D1-94AF-B7E32785CE2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0360" y="1679508"/>
            <a:ext cx="4073482" cy="3261867"/>
          </a:xfrm>
          <a:prstGeom prst="rect">
            <a:avLst/>
          </a:prstGeom>
          <a:noFill/>
          <a:ln>
            <a:noFill/>
          </a:ln>
        </p:spPr>
      </p:pic>
    </p:spTree>
    <p:extLst>
      <p:ext uri="{BB962C8B-B14F-4D97-AF65-F5344CB8AC3E}">
        <p14:creationId xmlns:p14="http://schemas.microsoft.com/office/powerpoint/2010/main" val="11056021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17</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10" name="TextBox 9">
            <a:extLst>
              <a:ext uri="{FF2B5EF4-FFF2-40B4-BE49-F238E27FC236}">
                <a16:creationId xmlns:a16="http://schemas.microsoft.com/office/drawing/2014/main" id="{45E1D0A7-441C-10A9-A35D-D4D086CE3B4E}"/>
              </a:ext>
            </a:extLst>
          </p:cNvPr>
          <p:cNvSpPr txBox="1"/>
          <p:nvPr/>
        </p:nvSpPr>
        <p:spPr>
          <a:xfrm>
            <a:off x="2561026" y="1772270"/>
            <a:ext cx="6170343" cy="2218428"/>
          </a:xfrm>
          <a:prstGeom prst="rect">
            <a:avLst/>
          </a:prstGeom>
          <a:noFill/>
        </p:spPr>
        <p:txBody>
          <a:bodyPr wrap="square">
            <a:spAutoFit/>
          </a:bodyPr>
          <a:lstStyle/>
          <a:p>
            <a:pPr marL="294640" indent="-285750">
              <a:lnSpc>
                <a:spcPct val="120000"/>
              </a:lnSpc>
              <a:spcBef>
                <a:spcPts val="600"/>
              </a:spcBef>
              <a:spcAft>
                <a:spcPts val="600"/>
              </a:spcAft>
              <a:buFont typeface="Arial" panose="020B0604020202020204" pitchFamily="34" charset="0"/>
              <a:buChar char="•"/>
            </a:pPr>
            <a:r>
              <a:rPr lang="en-US" kern="100" dirty="0" err="1">
                <a:solidFill>
                  <a:srgbClr val="000000"/>
                </a:solidFill>
                <a:ea typeface="Calibri" panose="020F0502020204030204" pitchFamily="34" charset="0"/>
                <a:cs typeface="Angsana New" panose="02020603050405020304" pitchFamily="18" charset="-34"/>
              </a:rPr>
              <a:t>Như</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vậy</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từ</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thông</a:t>
            </a:r>
            <a:r>
              <a:rPr lang="en-US" kern="100" dirty="0">
                <a:solidFill>
                  <a:srgbClr val="000000"/>
                </a:solidFill>
                <a:ea typeface="Calibri" panose="020F0502020204030204" pitchFamily="34" charset="0"/>
                <a:cs typeface="Angsana New" panose="02020603050405020304" pitchFamily="18" charset="-34"/>
              </a:rPr>
              <a:t> tin </a:t>
            </a:r>
            <a:r>
              <a:rPr lang="en-US" kern="100" dirty="0" err="1">
                <a:solidFill>
                  <a:srgbClr val="000000"/>
                </a:solidFill>
                <a:ea typeface="Calibri" panose="020F0502020204030204" pitchFamily="34" charset="0"/>
                <a:cs typeface="Angsana New" panose="02020603050405020304" pitchFamily="18" charset="-34"/>
              </a:rPr>
              <a:t>trong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quá</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trình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khám</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của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nhân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trong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thực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tế</a:t>
            </a:r>
            <a:r>
              <a:rPr lang="en-US" kern="100" dirty="0">
                <a:solidFill>
                  <a:srgbClr val="000000"/>
                </a:solidFill>
                <a:ea typeface="Calibri" panose="020F0502020204030204" pitchFamily="34" charset="0"/>
                <a:cs typeface="Angsana New" panose="02020603050405020304" pitchFamily="18" charset="-34"/>
              </a:rPr>
              <a:t> ở </a:t>
            </a:r>
            <a:r>
              <a:rPr lang="en-US" kern="100" dirty="0" err="1">
                <a:solidFill>
                  <a:srgbClr val="000000"/>
                </a:solidFill>
                <a:ea typeface="Calibri" panose="020F0502020204030204" pitchFamily="34" charset="0"/>
                <a:cs typeface="Angsana New" panose="02020603050405020304" pitchFamily="18" charset="-34"/>
              </a:rPr>
              <a:t>bệnh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viện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sau</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quá</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trình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phân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tích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và</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thiết</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kế</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đã</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đưa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được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dưới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thực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thể</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có</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mối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quan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hệ</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phù</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hợp</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với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nhau</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trong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cơ</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sở</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dữ</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liệu</a:t>
            </a:r>
            <a:r>
              <a:rPr lang="en-US" kern="100" dirty="0">
                <a:solidFill>
                  <a:srgbClr val="000000"/>
                </a:solidFill>
                <a:ea typeface="Calibri" panose="020F0502020204030204" pitchFamily="34" charset="0"/>
                <a:cs typeface="Angsana New" panose="02020603050405020304" pitchFamily="18" charset="-34"/>
              </a:rPr>
              <a:t>.</a:t>
            </a:r>
          </a:p>
          <a:p>
            <a:pPr marL="294640" indent="-285750">
              <a:lnSpc>
                <a:spcPct val="120000"/>
              </a:lnSpc>
              <a:spcBef>
                <a:spcPts val="600"/>
              </a:spcBef>
              <a:spcAft>
                <a:spcPts val="600"/>
              </a:spcAft>
              <a:buFont typeface="Arial" panose="020B0604020202020204" pitchFamily="34" charset="0"/>
              <a:buChar char="•"/>
            </a:pPr>
            <a:r>
              <a:rPr lang="en-US" sz="1800" kern="100" dirty="0" err="1">
                <a:effectLst/>
                <a:ea typeface="Calibri" panose="020F0502020204030204" pitchFamily="34" charset="0"/>
                <a:cs typeface="Angsana New" panose="02020603050405020304" pitchFamily="18" charset="-34"/>
              </a:rPr>
              <a:t>Tạo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sở</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việc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xây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dựng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phần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mềm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tổ</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chức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phần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mềm</a:t>
            </a:r>
            <a:r>
              <a:rPr lang="en-US" sz="1800" kern="100" dirty="0">
                <a:effectLst/>
                <a:ea typeface="Calibri" panose="020F0502020204030204" pitchFamily="34" charset="0"/>
                <a:cs typeface="Angsana New" panose="02020603050405020304" pitchFamily="18" charset="-34"/>
              </a:rPr>
              <a:t> ở </a:t>
            </a:r>
            <a:r>
              <a:rPr lang="en-US" sz="1800" kern="100" dirty="0" err="1">
                <a:effectLst/>
                <a:ea typeface="Calibri" panose="020F0502020204030204" pitchFamily="34" charset="0"/>
                <a:cs typeface="Angsana New" panose="02020603050405020304" pitchFamily="18" charset="-34"/>
              </a:rPr>
              <a:t>chương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tiếp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theo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rõ</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ràng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dễ</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dàng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hơn</a:t>
            </a:r>
            <a:endParaRPr lang="en-US" kern="100" dirty="0">
              <a:solidFill>
                <a:srgbClr val="000000"/>
              </a:solidFill>
              <a:ea typeface="Calibri" panose="020F0502020204030204" pitchFamily="34" charset="0"/>
              <a:cs typeface="Angsana New" panose="02020603050405020304" pitchFamily="18" charset="-34"/>
            </a:endParaRPr>
          </a:p>
        </p:txBody>
      </p:sp>
      <p:pic>
        <p:nvPicPr>
          <p:cNvPr id="6" name="Picture 5">
            <a:extLst>
              <a:ext uri="{FF2B5EF4-FFF2-40B4-BE49-F238E27FC236}">
                <a16:creationId xmlns:a16="http://schemas.microsoft.com/office/drawing/2014/main" id="{4C314F57-8631-D245-6120-B3C7A8A81B28}"/>
              </a:ext>
            </a:extLst>
          </p:cNvPr>
          <p:cNvPicPr>
            <a:picLocks noChangeAspect="1"/>
          </p:cNvPicPr>
          <p:nvPr/>
        </p:nvPicPr>
        <p:blipFill>
          <a:blip r:embed="rId3"/>
          <a:stretch>
            <a:fillRect/>
          </a:stretch>
        </p:blipFill>
        <p:spPr>
          <a:xfrm>
            <a:off x="75279" y="1769958"/>
            <a:ext cx="2299317" cy="2299317"/>
          </a:xfrm>
          <a:prstGeom prst="rect">
            <a:avLst/>
          </a:prstGeom>
        </p:spPr>
      </p:pic>
      <p:sp>
        <p:nvSpPr>
          <p:cNvPr id="8" name="TextBox 7">
            <a:extLst>
              <a:ext uri="{FF2B5EF4-FFF2-40B4-BE49-F238E27FC236}">
                <a16:creationId xmlns:a16="http://schemas.microsoft.com/office/drawing/2014/main" id="{9C728A93-4AF3-82A2-D7B2-B4BA651DAFF8}"/>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Tổng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kết</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thiết</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kế</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cơ</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sở</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dữ</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liệu</a:t>
            </a:r>
            <a:endParaRPr lang="en-AI" dirty="0"/>
          </a:p>
        </p:txBody>
      </p:sp>
    </p:spTree>
    <p:extLst>
      <p:ext uri="{BB962C8B-B14F-4D97-AF65-F5344CB8AC3E}">
        <p14:creationId xmlns:p14="http://schemas.microsoft.com/office/powerpoint/2010/main" val="39154356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18</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Tổng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quan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công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cụ</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sử</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dụng</a:t>
            </a:r>
            <a:endParaRPr lang="en-AI" dirty="0"/>
          </a:p>
        </p:txBody>
      </p:sp>
      <p:sp>
        <p:nvSpPr>
          <p:cNvPr id="7" name="TextBox 6">
            <a:extLst>
              <a:ext uri="{FF2B5EF4-FFF2-40B4-BE49-F238E27FC236}">
                <a16:creationId xmlns:a16="http://schemas.microsoft.com/office/drawing/2014/main" id="{FEBF5EB0-34EF-1F6A-5064-327F77CE0594}"/>
              </a:ext>
            </a:extLst>
          </p:cNvPr>
          <p:cNvSpPr txBox="1"/>
          <p:nvPr/>
        </p:nvSpPr>
        <p:spPr>
          <a:xfrm>
            <a:off x="235076" y="1444653"/>
            <a:ext cx="8509428" cy="646331"/>
          </a:xfrm>
          <a:prstGeom prst="rect">
            <a:avLst/>
          </a:prstGeom>
          <a:noFill/>
        </p:spPr>
        <p:txBody>
          <a:bodyPr wrap="square">
            <a:spAutoFit/>
          </a:bodyPr>
          <a:lstStyle/>
          <a:p>
            <a:r>
              <a:rPr lang="en-US" sz="1800" b="1" kern="100" dirty="0">
                <a:solidFill>
                  <a:srgbClr val="000000"/>
                </a:solidFill>
                <a:effectLst/>
                <a:ea typeface="Calibri" panose="020F0502020204030204" pitchFamily="34" charset="0"/>
                <a:cs typeface="Angsana New" panose="02020603050405020304" pitchFamily="18" charset="-34"/>
              </a:rPr>
              <a:t>Visual</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b="1" kern="100" dirty="0">
                <a:solidFill>
                  <a:srgbClr val="000000"/>
                </a:solidFill>
                <a:effectLst/>
                <a:ea typeface="Calibri" panose="020F0502020204030204" pitchFamily="34" charset="0"/>
                <a:cs typeface="Angsana New" panose="02020603050405020304" pitchFamily="18" charset="-34"/>
              </a:rPr>
              <a:t>Studio</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b="1" kern="100" dirty="0">
                <a:solidFill>
                  <a:srgbClr val="000000"/>
                </a:solidFill>
                <a:effectLst/>
                <a:ea typeface="Calibri" panose="020F0502020204030204" pitchFamily="34" charset="0"/>
                <a:cs typeface="Angsana New" panose="02020603050405020304" pitchFamily="18" charset="-34"/>
              </a:rPr>
              <a:t>2022</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b="1" kern="100" dirty="0" err="1">
                <a:solidFill>
                  <a:srgbClr val="000000"/>
                </a:solidFill>
                <a:effectLst/>
                <a:ea typeface="Calibri" panose="020F0502020204030204" pitchFamily="34" charset="0"/>
                <a:cs typeface="Angsana New" panose="02020603050405020304" pitchFamily="18" charset="-34"/>
              </a:rPr>
              <a:t>là</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phiên</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bản</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mới</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nhất</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của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phần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mềm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lập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trình</a:t>
            </a:r>
            <a:r>
              <a:rPr lang="en-US" sz="1800" kern="100" dirty="0">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được</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phát</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triển</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bởi</a:t>
            </a:r>
            <a:r>
              <a:rPr lang="en-US" sz="1800" kern="100" dirty="0">
                <a:solidFill>
                  <a:srgbClr val="000000"/>
                </a:solidFill>
                <a:effectLst/>
                <a:ea typeface="Calibri" panose="020F0502020204030204" pitchFamily="34" charset="0"/>
                <a:cs typeface="Angsana New" panose="02020603050405020304" pitchFamily="18" charset="-34"/>
              </a:rPr>
              <a:t> Microsoft </a:t>
            </a:r>
            <a:r>
              <a:rPr lang="en-US" sz="1800" kern="100" dirty="0" err="1">
                <a:solidFill>
                  <a:srgbClr val="000000"/>
                </a:solidFill>
                <a:effectLst/>
                <a:ea typeface="Calibri" panose="020F0502020204030204" pitchFamily="34" charset="0"/>
                <a:cs typeface="Angsana New" panose="02020603050405020304" pitchFamily="18" charset="-34"/>
              </a:rPr>
              <a:t>và</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có</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sẵn</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để</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tải</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xuống</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từ</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trang</a:t>
            </a:r>
            <a:r>
              <a:rPr lang="en-US" sz="1800" kern="100" dirty="0">
                <a:solidFill>
                  <a:srgbClr val="000000"/>
                </a:solidFill>
                <a:effectLst/>
                <a:ea typeface="Calibri" panose="020F0502020204030204" pitchFamily="34" charset="0"/>
                <a:cs typeface="Angsana New" panose="02020603050405020304" pitchFamily="18" charset="-34"/>
              </a:rPr>
              <a:t> web </a:t>
            </a:r>
            <a:r>
              <a:rPr lang="en-US" sz="1800" kern="100" dirty="0" err="1">
                <a:solidFill>
                  <a:srgbClr val="000000"/>
                </a:solidFill>
                <a:effectLst/>
                <a:ea typeface="Calibri" panose="020F0502020204030204" pitchFamily="34" charset="0"/>
                <a:cs typeface="Angsana New" panose="02020603050405020304" pitchFamily="18" charset="-34"/>
              </a:rPr>
              <a:t>chính</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thức</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của</a:t>
            </a:r>
            <a:r>
              <a:rPr lang="en-US" sz="1800" kern="100" dirty="0">
                <a:solidFill>
                  <a:srgbClr val="000000"/>
                </a:solidFill>
                <a:effectLst/>
                <a:ea typeface="Calibri" panose="020F0502020204030204" pitchFamily="34" charset="0"/>
                <a:cs typeface="Angsana New" panose="02020603050405020304" pitchFamily="18" charset="-34"/>
              </a:rPr>
              <a:t> Microsoft.</a:t>
            </a:r>
            <a:endParaRPr lang="en-AI" dirty="0"/>
          </a:p>
        </p:txBody>
      </p:sp>
      <p:pic>
        <p:nvPicPr>
          <p:cNvPr id="1026" name="Picture 2" descr="Microsoft Visual Studio 2022">
            <a:extLst>
              <a:ext uri="{FF2B5EF4-FFF2-40B4-BE49-F238E27FC236}">
                <a16:creationId xmlns:a16="http://schemas.microsoft.com/office/drawing/2014/main" id="{AED87F49-9ECB-90B8-D72F-77E67F1CA2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076" y="2384542"/>
            <a:ext cx="3221485" cy="322148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43DA085-B19A-2E81-94F6-B42E8FC6B0FB}"/>
              </a:ext>
            </a:extLst>
          </p:cNvPr>
          <p:cNvSpPr txBox="1"/>
          <p:nvPr/>
        </p:nvSpPr>
        <p:spPr>
          <a:xfrm>
            <a:off x="3456561" y="2287394"/>
            <a:ext cx="5566480" cy="1631216"/>
          </a:xfrm>
          <a:prstGeom prst="rect">
            <a:avLst/>
          </a:prstGeom>
          <a:noFill/>
        </p:spPr>
        <p:txBody>
          <a:bodyPr wrap="square">
            <a:spAutoFit/>
          </a:bodyPr>
          <a:lstStyle/>
          <a:p>
            <a:pPr indent="180340">
              <a:spcBef>
                <a:spcPts val="600"/>
              </a:spcBef>
              <a:spcAft>
                <a:spcPts val="600"/>
              </a:spcAft>
            </a:pPr>
            <a:r>
              <a:rPr lang="en-US" sz="1800" b="1" kern="100" dirty="0" err="1">
                <a:effectLst/>
                <a:ea typeface="Calibri" panose="020F0502020204030204" pitchFamily="34" charset="0"/>
                <a:cs typeface="Angsana New" panose="02020603050405020304" pitchFamily="18" charset="-34"/>
              </a:rPr>
              <a:t>Tại</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sao</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nên</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dùng</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Visustudio</a:t>
            </a:r>
            <a:r>
              <a:rPr lang="en-US" sz="1800" b="1" kern="100" dirty="0">
                <a:effectLst/>
                <a:ea typeface="Calibri" panose="020F0502020204030204" pitchFamily="34" charset="0"/>
                <a:cs typeface="Angsana New" panose="02020603050405020304" pitchFamily="18" charset="-34"/>
              </a:rPr>
              <a:t> Code 2022?</a:t>
            </a:r>
            <a:endParaRPr lang="en-AI" sz="1800" kern="100" dirty="0">
              <a:effectLst/>
              <a:ea typeface="Calibri" panose="020F0502020204030204" pitchFamily="34" charset="0"/>
              <a:cs typeface="Angsana New" panose="02020603050405020304" pitchFamily="18" charset="-34"/>
            </a:endParaRPr>
          </a:p>
          <a:p>
            <a:pPr marL="342900" lvl="0" indent="-342900">
              <a:spcBef>
                <a:spcPts val="600"/>
              </a:spcBef>
              <a:buFont typeface="Symbol" panose="05050102010706020507" pitchFamily="18" charset="2"/>
              <a:buChar char=""/>
            </a:pPr>
            <a:r>
              <a:rPr lang="en-US" sz="1800" kern="100" dirty="0" err="1">
                <a:effectLst/>
                <a:ea typeface="Calibri" panose="020F0502020204030204" pitchFamily="34" charset="0"/>
                <a:cs typeface="Angsana New" panose="02020603050405020304" pitchFamily="18" charset="-34"/>
              </a:rPr>
              <a:t>Dễ</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tiếp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cân</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m</a:t>
            </a:r>
            <a:r>
              <a:rPr lang="en-US" sz="1800" kern="100" dirty="0" err="1">
                <a:effectLst/>
                <a:ea typeface="Calibri" panose="020F0502020204030204" pitchFamily="34" charset="0"/>
                <a:cs typeface="Angsana New" panose="02020603050405020304" pitchFamily="18" charset="-34"/>
              </a:rPr>
              <a:t>iễn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phí</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h</a:t>
            </a:r>
            <a:r>
              <a:rPr lang="en-US" sz="1800" kern="100" dirty="0" err="1">
                <a:effectLst/>
                <a:ea typeface="Calibri" panose="020F0502020204030204" pitchFamily="34" charset="0"/>
                <a:cs typeface="Angsana New" panose="02020603050405020304" pitchFamily="18" charset="-34"/>
              </a:rPr>
              <a:t>ỗ</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nền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tảng</a:t>
            </a:r>
            <a:endParaRPr lang="en-AI" sz="1800" kern="100" dirty="0">
              <a:effectLst/>
              <a:ea typeface="Calibri" panose="020F0502020204030204" pitchFamily="34" charset="0"/>
              <a:cs typeface="Angsana New" panose="02020603050405020304" pitchFamily="18" charset="-34"/>
            </a:endParaRPr>
          </a:p>
          <a:p>
            <a:pPr marL="342900" lvl="0" indent="-342900">
              <a:buFont typeface="Symbol" panose="05050102010706020507" pitchFamily="18" charset="2"/>
              <a:buChar char=""/>
            </a:pPr>
            <a:r>
              <a:rPr lang="en-US" sz="1800" kern="100" dirty="0">
                <a:effectLst/>
                <a:ea typeface="Calibri" panose="020F0502020204030204" pitchFamily="34" charset="0"/>
                <a:cs typeface="Angsana New" panose="02020603050405020304" pitchFamily="18" charset="-34"/>
              </a:rPr>
              <a:t>IDE 64 bit: Visual Studio 2022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IDE 64 bit </a:t>
            </a:r>
            <a:r>
              <a:rPr lang="en-US" sz="1800" kern="100" dirty="0" err="1">
                <a:effectLst/>
                <a:ea typeface="Calibri" panose="020F0502020204030204" pitchFamily="34" charset="0"/>
                <a:cs typeface="Angsana New" panose="02020603050405020304" pitchFamily="18" charset="-34"/>
              </a:rPr>
              <a:t>có</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lý</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ngay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những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dự</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án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lớn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nhất</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buFont typeface="Symbol" panose="05050102010706020507" pitchFamily="18" charset="2"/>
              <a:buChar char=""/>
            </a:pPr>
            <a:r>
              <a:rPr lang="en-US" sz="1800" kern="100" dirty="0" err="1">
                <a:effectLst/>
                <a:ea typeface="Calibri" panose="020F0502020204030204" pitchFamily="34" charset="0"/>
                <a:cs typeface="Angsana New" panose="02020603050405020304" pitchFamily="18" charset="-34"/>
              </a:rPr>
              <a:t>Tích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hợp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với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tính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năng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cao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cấp</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endParaRPr lang="en-AI" sz="1800" kern="100" dirty="0">
              <a:effectLst/>
              <a:latin typeface="Times New Roman" panose="02020603050405020304" pitchFamily="18" charset="0"/>
              <a:ea typeface="Calibri" panose="020F0502020204030204" pitchFamily="34" charset="0"/>
              <a:cs typeface="Angsana New" panose="02020603050405020304" pitchFamily="18" charset="-34"/>
            </a:endParaRPr>
          </a:p>
        </p:txBody>
      </p:sp>
      <p:sp>
        <p:nvSpPr>
          <p:cNvPr id="10" name="TextBox 9">
            <a:extLst>
              <a:ext uri="{FF2B5EF4-FFF2-40B4-BE49-F238E27FC236}">
                <a16:creationId xmlns:a16="http://schemas.microsoft.com/office/drawing/2014/main" id="{E51FB671-2BAE-3217-6850-6D04D65C0259}"/>
              </a:ext>
            </a:extLst>
          </p:cNvPr>
          <p:cNvSpPr txBox="1"/>
          <p:nvPr/>
        </p:nvSpPr>
        <p:spPr>
          <a:xfrm>
            <a:off x="3456561" y="4015758"/>
            <a:ext cx="5864991" cy="1154162"/>
          </a:xfrm>
          <a:prstGeom prst="rect">
            <a:avLst/>
          </a:prstGeom>
          <a:noFill/>
        </p:spPr>
        <p:txBody>
          <a:bodyPr wrap="square">
            <a:spAutoFit/>
          </a:bodyPr>
          <a:lstStyle/>
          <a:p>
            <a:pPr indent="180340">
              <a:spcBef>
                <a:spcPts val="600"/>
              </a:spcBef>
              <a:spcAft>
                <a:spcPts val="600"/>
              </a:spcAft>
            </a:pPr>
            <a:r>
              <a:rPr lang="en-US" sz="1800" b="1" kern="100" dirty="0" err="1">
                <a:effectLst/>
                <a:ea typeface="Calibri" panose="020F0502020204030204" pitchFamily="34" charset="0"/>
                <a:cs typeface="Angsana New" panose="02020603050405020304" pitchFamily="18" charset="-34"/>
              </a:rPr>
              <a:t>Phần</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cứng</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sử</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dụng</a:t>
            </a:r>
            <a:r>
              <a:rPr lang="en-US" sz="1800" b="1" kern="100" dirty="0">
                <a:effectLst/>
                <a:ea typeface="Calibri" panose="020F0502020204030204" pitchFamily="34" charset="0"/>
                <a:cs typeface="Angsana New" panose="02020603050405020304" pitchFamily="18" charset="-34"/>
              </a:rPr>
              <a:t>:</a:t>
            </a:r>
          </a:p>
          <a:p>
            <a:pPr marL="342900" lvl="0" indent="-342900">
              <a:spcBef>
                <a:spcPts val="600"/>
              </a:spcBef>
              <a:buFont typeface="Symbol" panose="05050102010706020507" pitchFamily="18" charset="2"/>
              <a:buChar char=""/>
            </a:pPr>
            <a:r>
              <a:rPr lang="en-US" sz="1800" kern="100" dirty="0">
                <a:effectLst/>
                <a:ea typeface="Calibri" panose="020F0502020204030204" pitchFamily="34" charset="0"/>
                <a:cs typeface="Angsana New" panose="02020603050405020304" pitchFamily="18" charset="-34"/>
              </a:rPr>
              <a:t>Processor: </a:t>
            </a:r>
            <a:r>
              <a:rPr lang="pt-BR" sz="1800" kern="100" dirty="0">
                <a:effectLst/>
                <a:ea typeface="Calibri" panose="020F0502020204030204" pitchFamily="34" charset="0"/>
                <a:cs typeface="Angsana New" panose="02020603050405020304" pitchFamily="18" charset="-34"/>
              </a:rPr>
              <a:t>Intel(R) Core(TM) i5-8265U CPU @ 1.60GHz</a:t>
            </a:r>
          </a:p>
          <a:p>
            <a:pPr marL="342900" lvl="0" indent="-342900">
              <a:spcBef>
                <a:spcPts val="600"/>
              </a:spcBef>
              <a:buFont typeface="Symbol" panose="05050102010706020507" pitchFamily="18" charset="2"/>
              <a:buChar char=""/>
            </a:pPr>
            <a:r>
              <a:rPr lang="pt-BR" kern="100" dirty="0">
                <a:ea typeface="Calibri" panose="020F0502020204030204" pitchFamily="34" charset="0"/>
                <a:cs typeface="Angsana New" panose="02020603050405020304" pitchFamily="18" charset="-34"/>
              </a:rPr>
              <a:t>Memory: 8.00 GB Ram</a:t>
            </a:r>
            <a:endParaRPr lang="en-AI" sz="1800" kern="100" dirty="0">
              <a:effectLst/>
              <a:ea typeface="Calibri" panose="020F0502020204030204" pitchFamily="34" charset="0"/>
              <a:cs typeface="Angsana New" panose="02020603050405020304" pitchFamily="18" charset="-34"/>
            </a:endParaRPr>
          </a:p>
        </p:txBody>
      </p:sp>
      <p:sp>
        <p:nvSpPr>
          <p:cNvPr id="11" name="TextBox 10">
            <a:extLst>
              <a:ext uri="{FF2B5EF4-FFF2-40B4-BE49-F238E27FC236}">
                <a16:creationId xmlns:a16="http://schemas.microsoft.com/office/drawing/2014/main" id="{F4DF13C3-A5E6-4344-A449-24AF6A39627C}"/>
              </a:ext>
            </a:extLst>
          </p:cNvPr>
          <p:cNvSpPr txBox="1"/>
          <p:nvPr/>
        </p:nvSpPr>
        <p:spPr>
          <a:xfrm>
            <a:off x="3456560" y="5181889"/>
            <a:ext cx="5287945" cy="800219"/>
          </a:xfrm>
          <a:prstGeom prst="rect">
            <a:avLst/>
          </a:prstGeom>
          <a:noFill/>
        </p:spPr>
        <p:txBody>
          <a:bodyPr wrap="square">
            <a:spAutoFit/>
          </a:bodyPr>
          <a:lstStyle/>
          <a:p>
            <a:pPr indent="180340">
              <a:spcBef>
                <a:spcPts val="600"/>
              </a:spcBef>
              <a:spcAft>
                <a:spcPts val="600"/>
              </a:spcAft>
            </a:pPr>
            <a:r>
              <a:rPr lang="en-US" sz="1800" b="1" kern="100" dirty="0" err="1">
                <a:effectLst/>
                <a:ea typeface="Calibri" panose="020F0502020204030204" pitchFamily="34" charset="0"/>
                <a:cs typeface="Angsana New" panose="02020603050405020304" pitchFamily="18" charset="-34"/>
              </a:rPr>
              <a:t>Phần</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mềm</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sử</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dụng</a:t>
            </a:r>
            <a:r>
              <a:rPr lang="en-US" sz="1800" b="1" kern="100" dirty="0">
                <a:effectLst/>
                <a:ea typeface="Calibri" panose="020F0502020204030204" pitchFamily="34" charset="0"/>
                <a:cs typeface="Angsana New" panose="02020603050405020304" pitchFamily="18" charset="-34"/>
              </a:rPr>
              <a:t>:</a:t>
            </a:r>
          </a:p>
          <a:p>
            <a:pPr marL="342900" lvl="0" indent="-342900">
              <a:spcBef>
                <a:spcPts val="600"/>
              </a:spcBef>
              <a:buFont typeface="Symbol" panose="05050102010706020507" pitchFamily="18" charset="2"/>
              <a:buChar char=""/>
            </a:pP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Operating System (OS): </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Window 10 - 64 bit</a:t>
            </a:r>
            <a:endParaRPr lang="en-AI" sz="1800" kern="100" dirty="0">
              <a:effectLst/>
              <a:ea typeface="Calibri" panose="020F0502020204030204" pitchFamily="34" charset="0"/>
              <a:cs typeface="Angsana New" panose="02020603050405020304" pitchFamily="18" charset="-34"/>
            </a:endParaRPr>
          </a:p>
        </p:txBody>
      </p:sp>
    </p:spTree>
    <p:extLst>
      <p:ext uri="{BB962C8B-B14F-4D97-AF65-F5344CB8AC3E}">
        <p14:creationId xmlns:p14="http://schemas.microsoft.com/office/powerpoint/2010/main" val="40186003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19</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Tổng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quan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về</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hệ</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thống</a:t>
            </a:r>
            <a:endParaRPr lang="en-AI" dirty="0"/>
          </a:p>
        </p:txBody>
      </p:sp>
      <p:sp>
        <p:nvSpPr>
          <p:cNvPr id="7" name="TextBox 6">
            <a:extLst>
              <a:ext uri="{FF2B5EF4-FFF2-40B4-BE49-F238E27FC236}">
                <a16:creationId xmlns:a16="http://schemas.microsoft.com/office/drawing/2014/main" id="{FEBF5EB0-34EF-1F6A-5064-327F77CE0594}"/>
              </a:ext>
            </a:extLst>
          </p:cNvPr>
          <p:cNvSpPr txBox="1"/>
          <p:nvPr/>
        </p:nvSpPr>
        <p:spPr>
          <a:xfrm>
            <a:off x="678840" y="2724108"/>
            <a:ext cx="8323117" cy="3139321"/>
          </a:xfrm>
          <a:prstGeom prst="rect">
            <a:avLst/>
          </a:prstGeom>
          <a:noFill/>
        </p:spPr>
        <p:txBody>
          <a:bodyPr wrap="square">
            <a:spAutoFit/>
          </a:bodyPr>
          <a:lstStyle/>
          <a:p>
            <a:r>
              <a:rPr lang="vi-VN" dirty="0">
                <a:latin typeface="Calibri" panose="020F0502020204030204" pitchFamily="34" charset="0"/>
                <a:cs typeface="Calibri" panose="020F0502020204030204" pitchFamily="34" charset="0"/>
              </a:rPr>
              <a:t>Chia hệ thống thành 3 phần:</a:t>
            </a:r>
          </a:p>
          <a:p>
            <a:r>
              <a:rPr lang="vi-VN" dirty="0">
                <a:latin typeface="Calibri" panose="020F0502020204030204" pitchFamily="34" charset="0"/>
                <a:cs typeface="Calibri" panose="020F0502020204030204" pitchFamily="34" charset="0"/>
              </a:rPr>
              <a:t>•	Main Winform Project:</a:t>
            </a:r>
            <a:endParaRPr lang="en-US" dirty="0">
              <a:latin typeface="Calibri" panose="020F0502020204030204" pitchFamily="34" charset="0"/>
              <a:cs typeface="Calibri" panose="020F0502020204030204" pitchFamily="34" charset="0"/>
            </a:endParaRPr>
          </a:p>
          <a:p>
            <a:pPr marL="285750" indent="-285750">
              <a:buFontTx/>
              <a:buChar char="-"/>
            </a:pPr>
            <a:r>
              <a:rPr lang="vi-VN" dirty="0">
                <a:latin typeface="Calibri" panose="020F0502020204030204" pitchFamily="34" charset="0"/>
                <a:cs typeface="Calibri" panose="020F0502020204030204" pitchFamily="34" charset="0"/>
              </a:rPr>
              <a:t>Đây là phần mềm trung tâm trong hệ thống</a:t>
            </a:r>
            <a:endParaRPr lang="en-US" dirty="0">
              <a:latin typeface="Calibri" panose="020F0502020204030204" pitchFamily="34" charset="0"/>
              <a:cs typeface="Calibri" panose="020F0502020204030204" pitchFamily="34" charset="0"/>
            </a:endParaRPr>
          </a:p>
          <a:p>
            <a:pPr marL="285750" indent="-285750">
              <a:buFontTx/>
              <a:buChar char="-"/>
            </a:pPr>
            <a:r>
              <a:rPr lang="en-US" dirty="0">
                <a:latin typeface="Calibri" panose="020F0502020204030204" pitchFamily="34" charset="0"/>
                <a:cs typeface="Calibri" panose="020F0502020204030204" pitchFamily="34" charset="0"/>
              </a:rPr>
              <a:t>S</a:t>
            </a:r>
            <a:r>
              <a:rPr lang="vi-VN" dirty="0">
                <a:latin typeface="Calibri" panose="020F0502020204030204" pitchFamily="34" charset="0"/>
                <a:cs typeface="Calibri" panose="020F0502020204030204" pitchFamily="34" charset="0"/>
              </a:rPr>
              <a:t>ẽ xây dựng giao diện để tương tác hỗ trợ</a:t>
            </a:r>
            <a:r>
              <a:rPr lang="en-US" dirty="0">
                <a:latin typeface="Calibri" panose="020F0502020204030204" pitchFamily="34" charset="0"/>
                <a:cs typeface="Calibri" panose="020F0502020204030204" pitchFamily="34" charset="0"/>
              </a:rPr>
              <a:t> </a:t>
            </a:r>
            <a:r>
              <a:rPr lang="vi-VN" dirty="0">
                <a:latin typeface="Calibri" panose="020F0502020204030204" pitchFamily="34" charset="0"/>
                <a:cs typeface="Calibri" panose="020F0502020204030204" pitchFamily="34" charset="0"/>
              </a:rPr>
              <a:t>trực tiếp cho người </a:t>
            </a:r>
            <a:r>
              <a:rPr lang="en-US" dirty="0" err="1">
                <a:latin typeface="Calibri" panose="020F0502020204030204" pitchFamily="34" charset="0"/>
                <a:cs typeface="Calibri" panose="020F0502020204030204" pitchFamily="34" charset="0"/>
              </a:rPr>
              <a:t>dùng</a:t>
            </a:r>
            <a:endParaRPr lang="vi-VN" dirty="0">
              <a:latin typeface="Calibri" panose="020F0502020204030204" pitchFamily="34" charset="0"/>
              <a:cs typeface="Calibri" panose="020F0502020204030204" pitchFamily="34" charset="0"/>
            </a:endParaRPr>
          </a:p>
          <a:p>
            <a:r>
              <a:rPr lang="vi-VN" dirty="0">
                <a:latin typeface="Calibri" panose="020F0502020204030204" pitchFamily="34" charset="0"/>
                <a:cs typeface="Calibri" panose="020F0502020204030204" pitchFamily="34" charset="0"/>
              </a:rPr>
              <a:t>•	Common Control UI Project: </a:t>
            </a:r>
            <a:endParaRPr lang="en-US" dirty="0">
              <a:latin typeface="Calibri" panose="020F0502020204030204" pitchFamily="34" charset="0"/>
              <a:cs typeface="Calibri" panose="020F0502020204030204" pitchFamily="34" charset="0"/>
            </a:endParaRPr>
          </a:p>
          <a:p>
            <a:pPr marL="285750" indent="-285750">
              <a:buFontTx/>
              <a:buChar char="-"/>
            </a:pPr>
            <a:r>
              <a:rPr lang="vi-VN" dirty="0">
                <a:latin typeface="Calibri" panose="020F0502020204030204" pitchFamily="34" charset="0"/>
                <a:cs typeface="Calibri" panose="020F0502020204030204" pitchFamily="34" charset="0"/>
              </a:rPr>
              <a:t>Đây là project </a:t>
            </a:r>
            <a:r>
              <a:rPr lang="en-US" dirty="0" err="1">
                <a:latin typeface="Calibri" panose="020F0502020204030204" pitchFamily="34" charset="0"/>
                <a:cs typeface="Calibri" panose="020F0502020204030204" pitchFamily="34" charset="0"/>
              </a:rPr>
              <a:t>chịu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trách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nhiệm</a:t>
            </a:r>
            <a:r>
              <a:rPr lang="en-US" dirty="0">
                <a:latin typeface="Calibri" panose="020F0502020204030204" pitchFamily="34" charset="0"/>
                <a:cs typeface="Calibri" panose="020F0502020204030204" pitchFamily="34" charset="0"/>
              </a:rPr>
              <a:t> </a:t>
            </a:r>
            <a:r>
              <a:rPr lang="vi-VN" dirty="0">
                <a:latin typeface="Calibri" panose="020F0502020204030204" pitchFamily="34" charset="0"/>
                <a:cs typeface="Calibri" panose="020F0502020204030204" pitchFamily="34" charset="0"/>
              </a:rPr>
              <a:t>cho những việc xử lý các giao diện chung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hàm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về</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hiển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thị</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thông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báo</a:t>
            </a:r>
            <a:r>
              <a:rPr lang="en-US" dirty="0">
                <a:latin typeface="Calibri" panose="020F0502020204030204" pitchFamily="34" charset="0"/>
                <a:cs typeface="Calibri" panose="020F0502020204030204" pitchFamily="34" charset="0"/>
              </a:rPr>
              <a:t>,…</a:t>
            </a:r>
          </a:p>
          <a:p>
            <a:pPr marL="285750" indent="-285750">
              <a:buFontTx/>
              <a:buChar char="-"/>
            </a:pPr>
            <a:r>
              <a:rPr lang="en-US" dirty="0" err="1">
                <a:latin typeface="Calibri" panose="020F0502020204030204" pitchFamily="34" charset="0"/>
                <a:cs typeface="Calibri" panose="020F0502020204030204" pitchFamily="34" charset="0"/>
              </a:rPr>
              <a:t>Sẽ</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biên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dịch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ra</a:t>
            </a:r>
            <a:r>
              <a:rPr lang="en-US" dirty="0">
                <a:latin typeface="Calibri" panose="020F0502020204030204" pitchFamily="34" charset="0"/>
                <a:cs typeface="Calibri" panose="020F0502020204030204" pitchFamily="34" charset="0"/>
              </a:rPr>
              <a:t> file LibMainControl.dll </a:t>
            </a:r>
            <a:r>
              <a:rPr lang="en-US" dirty="0" err="1">
                <a:latin typeface="Calibri" panose="020F0502020204030204" pitchFamily="34" charset="0"/>
                <a:cs typeface="Calibri" panose="020F0502020204030204" pitchFamily="34" charset="0"/>
              </a:rPr>
              <a:t>để</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sử</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dụng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như</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một</a:t>
            </a:r>
            <a:r>
              <a:rPr lang="en-US" dirty="0">
                <a:latin typeface="Calibri" panose="020F0502020204030204" pitchFamily="34" charset="0"/>
                <a:cs typeface="Calibri" panose="020F0502020204030204" pitchFamily="34" charset="0"/>
              </a:rPr>
              <a:t> API</a:t>
            </a:r>
            <a:endParaRPr lang="vi-VN" dirty="0">
              <a:latin typeface="Calibri" panose="020F0502020204030204" pitchFamily="34" charset="0"/>
              <a:cs typeface="Calibri" panose="020F0502020204030204" pitchFamily="34" charset="0"/>
            </a:endParaRPr>
          </a:p>
          <a:p>
            <a:r>
              <a:rPr lang="vi-VN" dirty="0">
                <a:latin typeface="Calibri" panose="020F0502020204030204" pitchFamily="34" charset="0"/>
                <a:cs typeface="Calibri" panose="020F0502020204030204" pitchFamily="34" charset="0"/>
              </a:rPr>
              <a:t>•	Common HandleD DB Project:</a:t>
            </a:r>
            <a:endParaRPr lang="en-US" dirty="0">
              <a:latin typeface="Calibri" panose="020F0502020204030204" pitchFamily="34" charset="0"/>
              <a:cs typeface="Calibri" panose="020F0502020204030204" pitchFamily="34" charset="0"/>
            </a:endParaRPr>
          </a:p>
          <a:p>
            <a:pPr marL="285750" indent="-285750">
              <a:buFontTx/>
              <a:buChar char="-"/>
            </a:pPr>
            <a:r>
              <a:rPr lang="vi-VN" dirty="0">
                <a:latin typeface="Calibri" panose="020F0502020204030204" pitchFamily="34" charset="0"/>
                <a:cs typeface="Calibri" panose="020F0502020204030204" pitchFamily="34" charset="0"/>
              </a:rPr>
              <a:t>Đây là project được gói các chức năng xử lý về logic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thao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với</a:t>
            </a:r>
            <a:r>
              <a:rPr lang="en-US" dirty="0">
                <a:latin typeface="Calibri" panose="020F0502020204030204" pitchFamily="34" charset="0"/>
                <a:cs typeface="Calibri" panose="020F0502020204030204" pitchFamily="34" charset="0"/>
              </a:rPr>
              <a:t> Database</a:t>
            </a:r>
          </a:p>
          <a:p>
            <a:pPr marL="285750" indent="-285750">
              <a:buFontTx/>
              <a:buChar char="-"/>
            </a:pPr>
            <a:r>
              <a:rPr lang="en-US" dirty="0" err="1">
                <a:latin typeface="Calibri" panose="020F0502020204030204" pitchFamily="34" charset="0"/>
                <a:cs typeface="Calibri" panose="020F0502020204030204" pitchFamily="34" charset="0"/>
              </a:rPr>
              <a:t>Được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biên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dịch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ra</a:t>
            </a:r>
            <a:r>
              <a:rPr lang="en-US" dirty="0">
                <a:latin typeface="Calibri" panose="020F0502020204030204" pitchFamily="34" charset="0"/>
                <a:cs typeface="Calibri" panose="020F0502020204030204" pitchFamily="34" charset="0"/>
              </a:rPr>
              <a:t> file LibCRUDControl.dll </a:t>
            </a:r>
            <a:r>
              <a:rPr lang="en-US" dirty="0" err="1">
                <a:latin typeface="Calibri" panose="020F0502020204030204" pitchFamily="34" charset="0"/>
                <a:cs typeface="Calibri" panose="020F0502020204030204" pitchFamily="34" charset="0"/>
              </a:rPr>
              <a:t>để</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sử</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dụng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như</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một</a:t>
            </a:r>
            <a:r>
              <a:rPr lang="en-US" dirty="0">
                <a:latin typeface="Calibri" panose="020F0502020204030204" pitchFamily="34" charset="0"/>
                <a:cs typeface="Calibri" panose="020F0502020204030204" pitchFamily="34" charset="0"/>
              </a:rPr>
              <a:t> API</a:t>
            </a:r>
            <a:endParaRPr lang="vi-VN" dirty="0">
              <a:latin typeface="Calibri" panose="020F0502020204030204" pitchFamily="34" charset="0"/>
              <a:cs typeface="Calibri" panose="020F0502020204030204" pitchFamily="34" charset="0"/>
            </a:endParaRPr>
          </a:p>
        </p:txBody>
      </p:sp>
      <p:pic>
        <p:nvPicPr>
          <p:cNvPr id="4" name="Picture 3" descr="A white background with black text&#10;&#10;Description automatically generated">
            <a:extLst>
              <a:ext uri="{FF2B5EF4-FFF2-40B4-BE49-F238E27FC236}">
                <a16:creationId xmlns:a16="http://schemas.microsoft.com/office/drawing/2014/main" id="{C08A7A15-010B-F4D0-D9ED-66F2DF44047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8840" y="1437649"/>
            <a:ext cx="5922010" cy="1153795"/>
          </a:xfrm>
          <a:prstGeom prst="rect">
            <a:avLst/>
          </a:prstGeom>
          <a:noFill/>
          <a:ln>
            <a:noFill/>
          </a:ln>
        </p:spPr>
      </p:pic>
    </p:spTree>
    <p:extLst>
      <p:ext uri="{BB962C8B-B14F-4D97-AF65-F5344CB8AC3E}">
        <p14:creationId xmlns:p14="http://schemas.microsoft.com/office/powerpoint/2010/main" val="453206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13012" y="398419"/>
            <a:ext cx="2037225" cy="611594"/>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544315" y="2267617"/>
            <a:ext cx="8747614" cy="1278169"/>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gn="ctr"/>
            <a:r>
              <a:rPr lang="en-US" sz="3200" dirty="0" err="1">
                <a:solidFill>
                  <a:srgbClr val="0070C0"/>
                </a:solidFill>
              </a:rPr>
              <a:t>Hệ</a:t>
            </a:r>
            <a:r>
              <a:rPr lang="en-US" sz="3200" dirty="0">
                <a:solidFill>
                  <a:srgbClr val="0070C0"/>
                </a:solidFill>
              </a:rPr>
              <a:t> </a:t>
            </a:r>
            <a:r>
              <a:rPr lang="en-US" sz="3200" dirty="0" err="1">
                <a:solidFill>
                  <a:srgbClr val="0070C0"/>
                </a:solidFill>
              </a:rPr>
              <a:t>Thống</a:t>
            </a:r>
            <a:r>
              <a:rPr lang="en-US" sz="3200" dirty="0">
                <a:solidFill>
                  <a:srgbClr val="0070C0"/>
                </a:solidFill>
              </a:rPr>
              <a:t> </a:t>
            </a:r>
            <a:r>
              <a:rPr lang="en-US" sz="3200" dirty="0" err="1">
                <a:solidFill>
                  <a:srgbClr val="0070C0"/>
                </a:solidFill>
              </a:rPr>
              <a:t>Quản</a:t>
            </a:r>
            <a:r>
              <a:rPr lang="en-US" sz="3200" dirty="0">
                <a:solidFill>
                  <a:srgbClr val="0070C0"/>
                </a:solidFill>
              </a:rPr>
              <a:t> Lý </a:t>
            </a:r>
            <a:r>
              <a:rPr lang="en-US" sz="3200" dirty="0" err="1">
                <a:solidFill>
                  <a:srgbClr val="0070C0"/>
                </a:solidFill>
              </a:rPr>
              <a:t>Hỗ</a:t>
            </a:r>
            <a:r>
              <a:rPr lang="en-US" sz="3200" dirty="0">
                <a:solidFill>
                  <a:srgbClr val="0070C0"/>
                </a:solidFill>
              </a:rPr>
              <a:t> </a:t>
            </a:r>
            <a:r>
              <a:rPr lang="en-US" sz="3200" dirty="0" err="1">
                <a:solidFill>
                  <a:srgbClr val="0070C0"/>
                </a:solidFill>
              </a:rPr>
              <a:t>Trợ</a:t>
            </a:r>
            <a:r>
              <a:rPr lang="en-US" sz="3200" dirty="0">
                <a:solidFill>
                  <a:srgbClr val="0070C0"/>
                </a:solidFill>
              </a:rPr>
              <a:t> </a:t>
            </a:r>
            <a:r>
              <a:rPr lang="en-US" sz="3200" dirty="0" err="1">
                <a:solidFill>
                  <a:srgbClr val="0070C0"/>
                </a:solidFill>
              </a:rPr>
              <a:t>Bệnh</a:t>
            </a:r>
            <a:r>
              <a:rPr lang="en-US" sz="3200" dirty="0">
                <a:solidFill>
                  <a:srgbClr val="0070C0"/>
                </a:solidFill>
              </a:rPr>
              <a:t> </a:t>
            </a:r>
            <a:r>
              <a:rPr lang="en-US" sz="3200" dirty="0" err="1">
                <a:solidFill>
                  <a:srgbClr val="0070C0"/>
                </a:solidFill>
              </a:rPr>
              <a:t>Nhân</a:t>
            </a:r>
            <a:endParaRPr lang="en-US" sz="3200" dirty="0">
              <a:solidFill>
                <a:srgbClr val="0070C0"/>
              </a:solidFill>
            </a:endParaRPr>
          </a:p>
          <a:p>
            <a:pPr algn="ctr"/>
            <a:r>
              <a:rPr lang="en-US" sz="3200" dirty="0" err="1">
                <a:solidFill>
                  <a:srgbClr val="0070C0"/>
                </a:solidFill>
              </a:rPr>
              <a:t>Điều</a:t>
            </a:r>
            <a:r>
              <a:rPr lang="en-US" sz="3200" dirty="0">
                <a:solidFill>
                  <a:srgbClr val="0070C0"/>
                </a:solidFill>
              </a:rPr>
              <a:t> </a:t>
            </a:r>
            <a:r>
              <a:rPr lang="en-US" sz="3200" dirty="0" err="1">
                <a:solidFill>
                  <a:srgbClr val="0070C0"/>
                </a:solidFill>
              </a:rPr>
              <a:t>Trị</a:t>
            </a:r>
            <a:r>
              <a:rPr lang="en-US" sz="3200" dirty="0">
                <a:solidFill>
                  <a:srgbClr val="0070C0"/>
                </a:solidFill>
              </a:rPr>
              <a:t> </a:t>
            </a:r>
            <a:r>
              <a:rPr lang="en-US" sz="3200" dirty="0" err="1">
                <a:solidFill>
                  <a:srgbClr val="0070C0"/>
                </a:solidFill>
              </a:rPr>
              <a:t>Thân</a:t>
            </a:r>
            <a:r>
              <a:rPr lang="en-US" sz="3200" dirty="0">
                <a:solidFill>
                  <a:srgbClr val="0070C0"/>
                </a:solidFill>
              </a:rPr>
              <a:t> </a:t>
            </a:r>
            <a:r>
              <a:rPr lang="en-US" sz="3200" dirty="0" err="1">
                <a:solidFill>
                  <a:srgbClr val="0070C0"/>
                </a:solidFill>
              </a:rPr>
              <a:t>Nhân</a:t>
            </a:r>
            <a:r>
              <a:rPr lang="en-US" sz="3200" dirty="0">
                <a:solidFill>
                  <a:srgbClr val="0070C0"/>
                </a:solidFill>
              </a:rPr>
              <a:t> </a:t>
            </a:r>
            <a:r>
              <a:rPr lang="en-US" sz="3200" dirty="0" err="1">
                <a:solidFill>
                  <a:srgbClr val="0070C0"/>
                </a:solidFill>
              </a:rPr>
              <a:t>Tạo</a:t>
            </a:r>
            <a:endParaRPr lang="en-US" sz="3200" dirty="0">
              <a:solidFill>
                <a:srgbClr val="0070C0"/>
              </a:solidFill>
            </a:endParaRPr>
          </a:p>
        </p:txBody>
      </p:sp>
      <p:graphicFrame>
        <p:nvGraphicFramePr>
          <p:cNvPr id="3" name="Table 2">
            <a:extLst>
              <a:ext uri="{FF2B5EF4-FFF2-40B4-BE49-F238E27FC236}">
                <a16:creationId xmlns:a16="http://schemas.microsoft.com/office/drawing/2014/main" id="{629C1851-A9E3-AEBB-4DCD-7963FDE6DB02}"/>
              </a:ext>
            </a:extLst>
          </p:cNvPr>
          <p:cNvGraphicFramePr>
            <a:graphicFrameLocks noGrp="1"/>
          </p:cNvGraphicFramePr>
          <p:nvPr>
            <p:extLst>
              <p:ext uri="{D42A27DB-BD31-4B8C-83A1-F6EECF244321}">
                <p14:modId xmlns:p14="http://schemas.microsoft.com/office/powerpoint/2010/main" val="869162918"/>
              </p:ext>
            </p:extLst>
          </p:nvPr>
        </p:nvGraphicFramePr>
        <p:xfrm>
          <a:off x="532661" y="3627170"/>
          <a:ext cx="5060271" cy="1554480"/>
        </p:xfrm>
        <a:graphic>
          <a:graphicData uri="http://schemas.openxmlformats.org/drawingml/2006/table">
            <a:tbl>
              <a:tblPr firstRow="1" bandRow="1">
                <a:tableStyleId>{5C22544A-7EE6-4342-B048-85BDC9FD1C3A}</a:tableStyleId>
              </a:tblPr>
              <a:tblGrid>
                <a:gridCol w="2474732">
                  <a:extLst>
                    <a:ext uri="{9D8B030D-6E8A-4147-A177-3AD203B41FA5}">
                      <a16:colId xmlns:a16="http://schemas.microsoft.com/office/drawing/2014/main" val="4162033719"/>
                    </a:ext>
                  </a:extLst>
                </a:gridCol>
                <a:gridCol w="2585539">
                  <a:extLst>
                    <a:ext uri="{9D8B030D-6E8A-4147-A177-3AD203B41FA5}">
                      <a16:colId xmlns:a16="http://schemas.microsoft.com/office/drawing/2014/main" val="2543347880"/>
                    </a:ext>
                  </a:extLst>
                </a:gridCol>
              </a:tblGrid>
              <a:tr h="2247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chemeClr val="tx1"/>
                          </a:solidFill>
                        </a:rPr>
                        <a:t>Giảng</a:t>
                      </a:r>
                      <a:r>
                        <a:rPr lang="en-US" b="0" dirty="0">
                          <a:solidFill>
                            <a:schemeClr val="tx1"/>
                          </a:solidFill>
                        </a:rPr>
                        <a:t> </a:t>
                      </a:r>
                      <a:r>
                        <a:rPr lang="en-US" b="0" dirty="0" err="1">
                          <a:solidFill>
                            <a:schemeClr val="tx1"/>
                          </a:solidFill>
                        </a:rPr>
                        <a:t>viên</a:t>
                      </a:r>
                      <a:r>
                        <a:rPr lang="en-US" b="0" dirty="0">
                          <a:solidFill>
                            <a:schemeClr val="tx1"/>
                          </a:solidFill>
                        </a:rPr>
                        <a:t> </a:t>
                      </a:r>
                      <a:r>
                        <a:rPr lang="en-US" b="0" dirty="0" err="1">
                          <a:solidFill>
                            <a:schemeClr val="tx1"/>
                          </a:solidFill>
                        </a:rPr>
                        <a:t>hướng</a:t>
                      </a:r>
                      <a:r>
                        <a:rPr lang="en-US" b="0" dirty="0">
                          <a:solidFill>
                            <a:schemeClr val="tx1"/>
                          </a:solidFill>
                        </a:rPr>
                        <a:t> </a:t>
                      </a:r>
                      <a:r>
                        <a:rPr lang="en-US" b="0" dirty="0" err="1">
                          <a:solidFill>
                            <a:schemeClr val="tx1"/>
                          </a:solidFill>
                        </a:rPr>
                        <a:t>dẫn</a:t>
                      </a:r>
                      <a:r>
                        <a:rPr lang="en-US" b="0" dirty="0">
                          <a:solidFill>
                            <a:schemeClr val="tx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solidFill>
                        </a:rPr>
                        <a:t>Sinh </a:t>
                      </a:r>
                      <a:r>
                        <a:rPr lang="en-US" sz="1800" b="0" dirty="0" err="1">
                          <a:solidFill>
                            <a:schemeClr val="tx1"/>
                          </a:solidFill>
                        </a:rPr>
                        <a:t>viên</a:t>
                      </a:r>
                      <a:r>
                        <a:rPr lang="en-US" sz="1800" b="0" dirty="0">
                          <a:solidFill>
                            <a:schemeClr val="tx1"/>
                          </a:solidFill>
                        </a:rPr>
                        <a:t> </a:t>
                      </a:r>
                      <a:r>
                        <a:rPr lang="en-US" sz="1800" b="0" dirty="0" err="1">
                          <a:solidFill>
                            <a:schemeClr val="tx1"/>
                          </a:solidFill>
                        </a:rPr>
                        <a:t>thực</a:t>
                      </a:r>
                      <a:r>
                        <a:rPr lang="en-US" sz="1800" b="0" dirty="0">
                          <a:solidFill>
                            <a:schemeClr val="tx1"/>
                          </a:solidFill>
                        </a:rPr>
                        <a:t> </a:t>
                      </a:r>
                      <a:r>
                        <a:rPr lang="en-US" sz="1800" b="0" dirty="0" err="1">
                          <a:solidFill>
                            <a:schemeClr val="tx1"/>
                          </a:solidFill>
                        </a:rPr>
                        <a:t>hiện</a:t>
                      </a:r>
                      <a:r>
                        <a:rPr lang="en-US" sz="1800" b="0" dirty="0">
                          <a:solidFill>
                            <a:schemeClr val="tx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b="0" dirty="0">
                          <a:solidFill>
                            <a:schemeClr val="tx1"/>
                          </a:solidFill>
                        </a:rPr>
                        <a:t>TS. </a:t>
                      </a:r>
                      <a:r>
                        <a:rPr lang="en-US" b="0" dirty="0" err="1">
                          <a:solidFill>
                            <a:schemeClr val="tx1"/>
                          </a:solidFill>
                        </a:rPr>
                        <a:t>Phạm</a:t>
                      </a:r>
                      <a:r>
                        <a:rPr lang="en-US" b="0" dirty="0">
                          <a:solidFill>
                            <a:schemeClr val="tx1"/>
                          </a:solidFill>
                        </a:rPr>
                        <a:t> Thành </a:t>
                      </a:r>
                      <a:r>
                        <a:rPr lang="en-US" b="0" dirty="0" err="1">
                          <a:solidFill>
                            <a:schemeClr val="tx1"/>
                          </a:solidFill>
                        </a:rPr>
                        <a:t>Công</a:t>
                      </a:r>
                      <a:endParaRPr lang="en-US" b="0" dirty="0">
                        <a:solidFill>
                          <a:schemeClr val="tx1"/>
                        </a:solidFill>
                      </a:endParaRPr>
                    </a:p>
                    <a:p>
                      <a:pPr algn="l"/>
                      <a:endParaRPr lang="en-US" b="0" dirty="0">
                        <a:solidFill>
                          <a:schemeClr val="tx1"/>
                        </a:solidFill>
                      </a:endParaRPr>
                    </a:p>
                    <a:p>
                      <a:pPr algn="l"/>
                      <a:r>
                        <a:rPr lang="en-US" b="0" dirty="0" err="1">
                          <a:solidFill>
                            <a:schemeClr val="tx1"/>
                          </a:solidFill>
                        </a:rPr>
                        <a:t>Đinh</a:t>
                      </a:r>
                      <a:r>
                        <a:rPr lang="en-US" b="0" dirty="0">
                          <a:solidFill>
                            <a:schemeClr val="tx1"/>
                          </a:solidFill>
                        </a:rPr>
                        <a:t> Giang Long</a:t>
                      </a:r>
                    </a:p>
                    <a:p>
                      <a:pPr algn="l"/>
                      <a:r>
                        <a:rPr lang="en-US" b="0" dirty="0" err="1">
                          <a:solidFill>
                            <a:schemeClr val="tx1"/>
                          </a:solidFill>
                        </a:rPr>
                        <a:t>Lớp</a:t>
                      </a:r>
                      <a:r>
                        <a:rPr lang="en-US" b="0" dirty="0">
                          <a:solidFill>
                            <a:schemeClr val="tx1"/>
                          </a:solidFill>
                        </a:rPr>
                        <a:t> ĐTVT 03 – K63</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022604"/>
                  </a:ext>
                </a:extLst>
              </a:tr>
              <a:tr h="22471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tx1"/>
                          </a:solidFill>
                        </a:rPr>
                        <a:t>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17989284"/>
                  </a:ext>
                </a:extLst>
              </a:tr>
            </a:tbl>
          </a:graphicData>
        </a:graphic>
      </p:graphicFrame>
    </p:spTree>
    <p:extLst>
      <p:ext uri="{BB962C8B-B14F-4D97-AF65-F5344CB8AC3E}">
        <p14:creationId xmlns:p14="http://schemas.microsoft.com/office/powerpoint/2010/main" val="7431729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20</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Xây</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dựng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giao</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diện</a:t>
            </a:r>
            <a:endParaRPr lang="en-AI" dirty="0"/>
          </a:p>
        </p:txBody>
      </p:sp>
      <p:sp>
        <p:nvSpPr>
          <p:cNvPr id="7" name="TextBox 6">
            <a:extLst>
              <a:ext uri="{FF2B5EF4-FFF2-40B4-BE49-F238E27FC236}">
                <a16:creationId xmlns:a16="http://schemas.microsoft.com/office/drawing/2014/main" id="{FEBF5EB0-34EF-1F6A-5064-327F77CE0594}"/>
              </a:ext>
            </a:extLst>
          </p:cNvPr>
          <p:cNvSpPr txBox="1"/>
          <p:nvPr/>
        </p:nvSpPr>
        <p:spPr>
          <a:xfrm>
            <a:off x="235077" y="2607627"/>
            <a:ext cx="3369258" cy="1477328"/>
          </a:xfrm>
          <a:prstGeom prst="rect">
            <a:avLst/>
          </a:prstGeom>
          <a:noFill/>
        </p:spPr>
        <p:txBody>
          <a:bodyPr wrap="square">
            <a:spAutoFit/>
          </a:bodyPr>
          <a:lstStyle/>
          <a:p>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Đây</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là</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những</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màn</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hình</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cần</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thiết</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để</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có</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thể</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quản</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lý</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được</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tất</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cả</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thông</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tin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của</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bệnh</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nhân</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sau</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một</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quy</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trình</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xét</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nghiệm</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và</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điều</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trị</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a:t>
            </a:r>
            <a:endParaRPr lang="en-AI" sz="1800" kern="100" dirty="0">
              <a:effectLst/>
              <a:latin typeface="Times New Roman" panose="02020603050405020304" pitchFamily="18" charset="0"/>
              <a:ea typeface="Calibri" panose="020F0502020204030204" pitchFamily="34" charset="0"/>
              <a:cs typeface="Angsana New" panose="02020603050405020304" pitchFamily="18" charset="-34"/>
            </a:endParaRPr>
          </a:p>
          <a:p>
            <a:endParaRPr lang="en-AI" dirty="0"/>
          </a:p>
        </p:txBody>
      </p:sp>
      <p:pic>
        <p:nvPicPr>
          <p:cNvPr id="4" name="Picture 3" descr="A diagram of a company&#10;&#10;Description automatically generated">
            <a:extLst>
              <a:ext uri="{FF2B5EF4-FFF2-40B4-BE49-F238E27FC236}">
                <a16:creationId xmlns:a16="http://schemas.microsoft.com/office/drawing/2014/main" id="{5FBF42BF-8EF5-6C50-5E86-E5E9AF39D3B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77069" y="917714"/>
            <a:ext cx="4686144" cy="5367676"/>
          </a:xfrm>
          <a:prstGeom prst="rect">
            <a:avLst/>
          </a:prstGeom>
          <a:noFill/>
          <a:ln>
            <a:noFill/>
          </a:ln>
        </p:spPr>
      </p:pic>
    </p:spTree>
    <p:extLst>
      <p:ext uri="{BB962C8B-B14F-4D97-AF65-F5344CB8AC3E}">
        <p14:creationId xmlns:p14="http://schemas.microsoft.com/office/powerpoint/2010/main" val="3346033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21</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6" name="TextBox 5">
            <a:extLst>
              <a:ext uri="{FF2B5EF4-FFF2-40B4-BE49-F238E27FC236}">
                <a16:creationId xmlns:a16="http://schemas.microsoft.com/office/drawing/2014/main" id="{21B7D5D7-D978-A658-57FA-8F090546E41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Xây</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dựng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giao</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diện</a:t>
            </a:r>
            <a:endParaRPr lang="en-AI" dirty="0"/>
          </a:p>
        </p:txBody>
      </p:sp>
      <p:sp>
        <p:nvSpPr>
          <p:cNvPr id="8" name="TextBox 7">
            <a:extLst>
              <a:ext uri="{FF2B5EF4-FFF2-40B4-BE49-F238E27FC236}">
                <a16:creationId xmlns:a16="http://schemas.microsoft.com/office/drawing/2014/main" id="{32C279B4-284F-AEB8-BD62-188E54511689}"/>
              </a:ext>
            </a:extLst>
          </p:cNvPr>
          <p:cNvSpPr txBox="1"/>
          <p:nvPr/>
        </p:nvSpPr>
        <p:spPr>
          <a:xfrm>
            <a:off x="235077" y="1448688"/>
            <a:ext cx="8456162" cy="2215991"/>
          </a:xfrm>
          <a:prstGeom prst="rect">
            <a:avLst/>
          </a:prstGeom>
          <a:noFill/>
        </p:spPr>
        <p:txBody>
          <a:bodyPr wrap="square">
            <a:spAutoFit/>
          </a:bodyPr>
          <a:lstStyle/>
          <a:p>
            <a:pPr>
              <a:spcBef>
                <a:spcPts val="600"/>
              </a:spcBef>
              <a:spcAft>
                <a:spcPts val="600"/>
              </a:spcAft>
            </a:pPr>
            <a:r>
              <a:rPr lang="vi-VN" sz="1800" kern="100" dirty="0">
                <a:effectLst/>
                <a:ea typeface="Calibri" panose="020F0502020204030204" pitchFamily="34" charset="0"/>
                <a:cs typeface="Angsana New" panose="02020603050405020304" pitchFamily="18" charset="-34"/>
              </a:rPr>
              <a:t>Thiết kế giao diện một cách hợp lý, chúng ta có thể tái sử dụng các tính năng chung đã được xây dựng từ trước, giảm thiểu việc tạo mới những phần giống nhau. Một số điểm lợi thế của việc kế thừa. </a:t>
            </a:r>
          </a:p>
          <a:p>
            <a:pPr marL="285750" indent="-285750">
              <a:spcBef>
                <a:spcPts val="600"/>
              </a:spcBef>
              <a:spcAft>
                <a:spcPts val="600"/>
              </a:spcAft>
              <a:buFont typeface="Arial" panose="020B0604020202020204" pitchFamily="34" charset="0"/>
              <a:buChar char="•"/>
            </a:pPr>
            <a:r>
              <a:rPr lang="vi-VN" sz="1800" kern="100" dirty="0">
                <a:effectLst/>
                <a:ea typeface="Calibri" panose="020F0502020204030204" pitchFamily="34" charset="0"/>
                <a:cs typeface="Angsana New" panose="02020603050405020304" pitchFamily="18" charset="-34"/>
              </a:rPr>
              <a:t>Tái sử dụng mã nguồn</a:t>
            </a:r>
          </a:p>
          <a:p>
            <a:pPr marL="285750" indent="-285750">
              <a:spcBef>
                <a:spcPts val="600"/>
              </a:spcBef>
              <a:spcAft>
                <a:spcPts val="600"/>
              </a:spcAft>
              <a:buFont typeface="Arial" panose="020B0604020202020204" pitchFamily="34" charset="0"/>
              <a:buChar char="•"/>
            </a:pPr>
            <a:r>
              <a:rPr lang="vi-VN" sz="1800" kern="100" dirty="0">
                <a:effectLst/>
                <a:ea typeface="Calibri" panose="020F0502020204030204" pitchFamily="34" charset="0"/>
                <a:cs typeface="Angsana New" panose="02020603050405020304" pitchFamily="18" charset="-34"/>
              </a:rPr>
              <a:t>Tính nhất quán và đồng nhất</a:t>
            </a:r>
          </a:p>
          <a:p>
            <a:pPr marL="285750" indent="-285750">
              <a:spcBef>
                <a:spcPts val="600"/>
              </a:spcBef>
              <a:spcAft>
                <a:spcPts val="600"/>
              </a:spcAft>
              <a:buFont typeface="Arial" panose="020B0604020202020204" pitchFamily="34" charset="0"/>
              <a:buChar char="•"/>
            </a:pPr>
            <a:r>
              <a:rPr lang="vi-VN" sz="1800" kern="100" dirty="0">
                <a:effectLst/>
                <a:ea typeface="Calibri" panose="020F0502020204030204" pitchFamily="34" charset="0"/>
                <a:cs typeface="Angsana New" panose="02020603050405020304" pitchFamily="18" charset="-34"/>
              </a:rPr>
              <a:t>Dễ dàng mở rộng và sửa đổi</a:t>
            </a:r>
          </a:p>
        </p:txBody>
      </p:sp>
    </p:spTree>
    <p:extLst>
      <p:ext uri="{BB962C8B-B14F-4D97-AF65-F5344CB8AC3E}">
        <p14:creationId xmlns:p14="http://schemas.microsoft.com/office/powerpoint/2010/main" val="34541876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22</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Các</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hình</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cơ</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sở</a:t>
            </a:r>
            <a:endParaRPr lang="en-AI" dirty="0"/>
          </a:p>
        </p:txBody>
      </p:sp>
      <p:pic>
        <p:nvPicPr>
          <p:cNvPr id="4" name="Picture 3" descr="A screenshot of a computer&#10;&#10;Description automatically generated">
            <a:extLst>
              <a:ext uri="{FF2B5EF4-FFF2-40B4-BE49-F238E27FC236}">
                <a16:creationId xmlns:a16="http://schemas.microsoft.com/office/drawing/2014/main" id="{B65DFA15-11EC-CD3F-7915-BAF3C13B44F7}"/>
              </a:ext>
            </a:extLst>
          </p:cNvPr>
          <p:cNvPicPr>
            <a:picLocks noChangeAspect="1"/>
          </p:cNvPicPr>
          <p:nvPr/>
        </p:nvPicPr>
        <p:blipFill>
          <a:blip r:embed="rId3"/>
          <a:stretch>
            <a:fillRect/>
          </a:stretch>
        </p:blipFill>
        <p:spPr>
          <a:xfrm>
            <a:off x="4458729" y="1580827"/>
            <a:ext cx="4288905" cy="240708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FD9C0CC4-7796-8332-D098-8683DCBE6AC3}"/>
              </a:ext>
            </a:extLst>
          </p:cNvPr>
          <p:cNvPicPr>
            <a:picLocks noChangeAspect="1"/>
          </p:cNvPicPr>
          <p:nvPr/>
        </p:nvPicPr>
        <p:blipFill>
          <a:blip r:embed="rId4"/>
          <a:stretch>
            <a:fillRect/>
          </a:stretch>
        </p:blipFill>
        <p:spPr>
          <a:xfrm>
            <a:off x="396366" y="1580827"/>
            <a:ext cx="3820528" cy="2386126"/>
          </a:xfrm>
          <a:prstGeom prst="rect">
            <a:avLst/>
          </a:prstGeom>
        </p:spPr>
      </p:pic>
      <p:sp>
        <p:nvSpPr>
          <p:cNvPr id="8" name="TextBox 7">
            <a:extLst>
              <a:ext uri="{FF2B5EF4-FFF2-40B4-BE49-F238E27FC236}">
                <a16:creationId xmlns:a16="http://schemas.microsoft.com/office/drawing/2014/main" id="{EB51CBD7-1C65-D838-5371-6ACC9090625C}"/>
              </a:ext>
            </a:extLst>
          </p:cNvPr>
          <p:cNvSpPr txBox="1"/>
          <p:nvPr/>
        </p:nvSpPr>
        <p:spPr>
          <a:xfrm>
            <a:off x="396366" y="4760977"/>
            <a:ext cx="8260490" cy="734945"/>
          </a:xfrm>
          <a:prstGeom prst="rect">
            <a:avLst/>
          </a:prstGeom>
          <a:noFill/>
        </p:spPr>
        <p:txBody>
          <a:bodyPr wrap="square">
            <a:spAutoFit/>
          </a:bodyPr>
          <a:lstStyle/>
          <a:p>
            <a:pPr marL="294640" indent="-285750" algn="just">
              <a:lnSpc>
                <a:spcPct val="120000"/>
              </a:lnSpc>
              <a:spcBef>
                <a:spcPts val="600"/>
              </a:spcBef>
              <a:spcAft>
                <a:spcPts val="600"/>
              </a:spcAft>
              <a:buFont typeface="Arial" panose="020B0604020202020204" pitchFamily="34" charset="0"/>
              <a:buChar char="•"/>
            </a:pPr>
            <a:r>
              <a:rPr lang="en-US" kern="100" dirty="0" err="1">
                <a:solidFill>
                  <a:srgbClr val="000000"/>
                </a:solidFill>
                <a:ea typeface="Calibri" panose="020F0502020204030204" pitchFamily="34" charset="0"/>
                <a:cs typeface="Angsana New" panose="02020603050405020304" pitchFamily="18" charset="-34"/>
              </a:rPr>
              <a:t>Tất</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cả</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màn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hình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tạo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mới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đề</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cần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kế</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thừa</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lại</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từ</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các</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màn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hình</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cơ</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sở</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này</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để</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đảm</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bảo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sự</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nhất</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quán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cho</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toàn</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bộ</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chương</a:t>
            </a:r>
            <a:r>
              <a:rPr lang="en-US" kern="100" dirty="0">
                <a:solidFill>
                  <a:srgbClr val="000000"/>
                </a:solidFill>
                <a:ea typeface="Calibri" panose="020F0502020204030204" pitchFamily="34" charset="0"/>
                <a:cs typeface="Angsana New" panose="02020603050405020304" pitchFamily="18" charset="-34"/>
              </a:rPr>
              <a:t> </a:t>
            </a:r>
            <a:r>
              <a:rPr lang="en-US" kern="100" dirty="0" err="1">
                <a:solidFill>
                  <a:srgbClr val="000000"/>
                </a:solidFill>
                <a:ea typeface="Calibri" panose="020F0502020204030204" pitchFamily="34" charset="0"/>
                <a:cs typeface="Angsana New" panose="02020603050405020304" pitchFamily="18" charset="-34"/>
              </a:rPr>
              <a:t>trình</a:t>
            </a:r>
            <a:r>
              <a:rPr lang="en-US" kern="100" dirty="0">
                <a:solidFill>
                  <a:srgbClr val="000000"/>
                </a:solidFill>
                <a:ea typeface="Calibri" panose="020F0502020204030204" pitchFamily="34" charset="0"/>
                <a:cs typeface="Angsana New" panose="02020603050405020304" pitchFamily="18" charset="-34"/>
              </a:rPr>
              <a:t>.</a:t>
            </a:r>
          </a:p>
        </p:txBody>
      </p:sp>
    </p:spTree>
    <p:extLst>
      <p:ext uri="{BB962C8B-B14F-4D97-AF65-F5344CB8AC3E}">
        <p14:creationId xmlns:p14="http://schemas.microsoft.com/office/powerpoint/2010/main" val="2691904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23</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SettingScreen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83510" y="5043440"/>
            <a:ext cx="7612420" cy="1354217"/>
          </a:xfrm>
          <a:prstGeom prst="rect">
            <a:avLst/>
          </a:prstGeom>
          <a:noFill/>
        </p:spPr>
        <p:txBody>
          <a:bodyPr wrap="square">
            <a:spAutoFit/>
          </a:bodyPr>
          <a:lstStyle/>
          <a:p>
            <a:pPr>
              <a:spcBef>
                <a:spcPts val="600"/>
              </a:spcBef>
              <a:spcAft>
                <a:spcPts val="600"/>
              </a:spcAft>
            </a:pPr>
            <a:r>
              <a:rPr lang="en-US" sz="1800" kern="100" dirty="0">
                <a:effectLst/>
                <a:ea typeface="Calibri" panose="020F0502020204030204" pitchFamily="34" charset="0"/>
                <a:cs typeface="Angsana New" panose="02020603050405020304" pitchFamily="18" charset="-34"/>
              </a:rPr>
              <a:t>Giao </a:t>
            </a:r>
            <a:r>
              <a:rPr lang="en-US" sz="1800" kern="100" dirty="0" err="1">
                <a:effectLst/>
                <a:ea typeface="Calibri" panose="020F0502020204030204" pitchFamily="34" charset="0"/>
                <a:cs typeface="Angsana New" panose="02020603050405020304" pitchFamily="18" charset="-34"/>
              </a:rPr>
              <a:t>diện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này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phép</a:t>
            </a:r>
            <a:r>
              <a:rPr lang="en-US" sz="1800" kern="100" dirty="0">
                <a:effectLst/>
                <a:ea typeface="Calibri" panose="020F0502020204030204" pitchFamily="34" charset="0"/>
                <a:cs typeface="Angsana New" panose="02020603050405020304" pitchFamily="18" charset="-34"/>
              </a:rPr>
              <a:t> Admin </a:t>
            </a:r>
            <a:r>
              <a:rPr lang="en-US" sz="1800" kern="100" dirty="0" err="1">
                <a:effectLst/>
                <a:ea typeface="Calibri" panose="020F0502020204030204" pitchFamily="34" charset="0"/>
                <a:cs typeface="Angsana New" panose="02020603050405020304" pitchFamily="18" charset="-34"/>
              </a:rPr>
              <a:t>cấu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 </a:t>
            </a:r>
            <a:r>
              <a:rPr lang="en-US" sz="1800" kern="100" dirty="0" err="1">
                <a:effectLst/>
                <a:ea typeface="Calibri" panose="020F0502020204030204" pitchFamily="34" charset="0"/>
                <a:cs typeface="Angsana New" panose="02020603050405020304" pitchFamily="18" charset="-34"/>
              </a:rPr>
              <a:t>liên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quan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đến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kết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nối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tới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sở</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liệu</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dựa</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vào</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địa</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chỉ</a:t>
            </a:r>
            <a:r>
              <a:rPr lang="en-US" kern="100" dirty="0">
                <a:ea typeface="Calibri" panose="020F0502020204030204" pitchFamily="34" charset="0"/>
                <a:cs typeface="Angsana New" panose="02020603050405020304" pitchFamily="18" charset="-34"/>
              </a:rPr>
              <a:t> IP, Port </a:t>
            </a:r>
            <a:r>
              <a:rPr lang="en-US" kern="100" dirty="0" err="1">
                <a:ea typeface="Calibri" panose="020F0502020204030204" pitchFamily="34" charset="0"/>
                <a:cs typeface="Angsana New" panose="02020603050405020304" pitchFamily="18" charset="-34"/>
              </a:rPr>
              <a:t>của</a:t>
            </a:r>
            <a:r>
              <a:rPr lang="en-US" kern="100" dirty="0">
                <a:ea typeface="Calibri" panose="020F0502020204030204" pitchFamily="34" charset="0"/>
                <a:cs typeface="Angsana New" panose="02020603050405020304" pitchFamily="18" charset="-34"/>
              </a:rPr>
              <a:t> Server, </a:t>
            </a:r>
            <a:r>
              <a:rPr lang="en-US" kern="100" dirty="0" err="1">
                <a:ea typeface="Calibri" panose="020F0502020204030204" pitchFamily="34" charset="0"/>
                <a:cs typeface="Angsana New" panose="02020603050405020304" pitchFamily="18" charset="-34"/>
              </a:rPr>
              <a:t>tên</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của</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cơ</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sở</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dữ</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liệu</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tài</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khoản</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mật</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khẩu</a:t>
            </a:r>
            <a:r>
              <a:rPr lang="en-US" kern="100" dirty="0">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 </a:t>
            </a:r>
            <a:r>
              <a:rPr lang="en-US" sz="1800" kern="100" dirty="0" err="1">
                <a:effectLst/>
                <a:ea typeface="Calibri" panose="020F0502020204030204" pitchFamily="34" charset="0"/>
                <a:cs typeface="Angsana New" panose="02020603050405020304" pitchFamily="18" charset="-34"/>
              </a:rPr>
              <a:t>sau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khi</a:t>
            </a:r>
            <a:r>
              <a:rPr lang="en-US" sz="1800" kern="100" dirty="0">
                <a:effectLst/>
                <a:ea typeface="Calibri" panose="020F0502020204030204" pitchFamily="34" charset="0"/>
                <a:cs typeface="Angsana New" panose="02020603050405020304" pitchFamily="18" charset="-34"/>
              </a:rPr>
              <a:t> setting </a:t>
            </a:r>
            <a:r>
              <a:rPr lang="en-US" sz="1800" kern="100" dirty="0" err="1">
                <a:effectLst/>
                <a:ea typeface="Calibri" panose="020F0502020204030204" pitchFamily="34" charset="0"/>
                <a:cs typeface="Angsana New" panose="02020603050405020304" pitchFamily="18" charset="-34"/>
              </a:rPr>
              <a:t>sẽ</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lưu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lại</a:t>
            </a:r>
            <a:r>
              <a:rPr lang="en-US" sz="1800" kern="100" dirty="0">
                <a:effectLst/>
                <a:ea typeface="Calibri" panose="020F0502020204030204" pitchFamily="34" charset="0"/>
                <a:cs typeface="Angsana New" panose="02020603050405020304" pitchFamily="18" charset="-34"/>
              </a:rPr>
              <a:t> </a:t>
            </a:r>
          </a:p>
          <a:p>
            <a:pPr>
              <a:spcBef>
                <a:spcPts val="600"/>
              </a:spcBef>
              <a:spcAft>
                <a:spcPts val="600"/>
              </a:spcAft>
            </a:pPr>
            <a:endParaRPr lang="en-AI" sz="1800" kern="100" dirty="0">
              <a:effectLst/>
              <a:ea typeface="Calibri" panose="020F0502020204030204" pitchFamily="34" charset="0"/>
              <a:cs typeface="Angsana New" panose="02020603050405020304" pitchFamily="18" charset="-34"/>
            </a:endParaRPr>
          </a:p>
        </p:txBody>
      </p:sp>
      <p:pic>
        <p:nvPicPr>
          <p:cNvPr id="7" name="Picture 6" descr="A green logo with a flower and text&#10;&#10;Description automatically generated">
            <a:extLst>
              <a:ext uri="{FF2B5EF4-FFF2-40B4-BE49-F238E27FC236}">
                <a16:creationId xmlns:a16="http://schemas.microsoft.com/office/drawing/2014/main" id="{903509B9-A107-6B4D-DF98-BD2BB5270014}"/>
              </a:ext>
            </a:extLst>
          </p:cNvPr>
          <p:cNvPicPr>
            <a:picLocks noChangeAspect="1"/>
          </p:cNvPicPr>
          <p:nvPr/>
        </p:nvPicPr>
        <p:blipFill>
          <a:blip r:embed="rId3"/>
          <a:stretch>
            <a:fillRect/>
          </a:stretch>
        </p:blipFill>
        <p:spPr>
          <a:xfrm>
            <a:off x="960299" y="1508507"/>
            <a:ext cx="6051550" cy="3252470"/>
          </a:xfrm>
          <a:prstGeom prst="rect">
            <a:avLst/>
          </a:prstGeom>
        </p:spPr>
      </p:pic>
    </p:spTree>
    <p:extLst>
      <p:ext uri="{BB962C8B-B14F-4D97-AF65-F5344CB8AC3E}">
        <p14:creationId xmlns:p14="http://schemas.microsoft.com/office/powerpoint/2010/main" val="17220493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24</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LoginScreen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83510" y="5043440"/>
            <a:ext cx="7612420" cy="646331"/>
          </a:xfrm>
          <a:prstGeom prst="rect">
            <a:avLst/>
          </a:prstGeom>
          <a:noFill/>
        </p:spPr>
        <p:txBody>
          <a:bodyPr wrap="square">
            <a:spAutoFit/>
          </a:bodyPr>
          <a:lstStyle/>
          <a:p>
            <a:pPr>
              <a:spcBef>
                <a:spcPts val="600"/>
              </a:spcBef>
              <a:spcAft>
                <a:spcPts val="600"/>
              </a:spcAft>
            </a:pPr>
            <a:r>
              <a:rPr lang="en-US" sz="1800" kern="100" dirty="0">
                <a:effectLst/>
                <a:ea typeface="Calibri" panose="020F0502020204030204" pitchFamily="34" charset="0"/>
                <a:cs typeface="Angsana New" panose="02020603050405020304" pitchFamily="18" charset="-34"/>
              </a:rPr>
              <a:t>Giao </a:t>
            </a:r>
            <a:r>
              <a:rPr lang="en-US" sz="1800" kern="100" dirty="0" err="1">
                <a:effectLst/>
                <a:ea typeface="Calibri" panose="020F0502020204030204" pitchFamily="34" charset="0"/>
                <a:cs typeface="Angsana New" panose="02020603050405020304" pitchFamily="18" charset="-34"/>
              </a:rPr>
              <a:t>diện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đăng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nhập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này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giúp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người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dùng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bằng</a:t>
            </a:r>
            <a:r>
              <a:rPr lang="en-US" sz="1800" kern="100" dirty="0">
                <a:effectLst/>
                <a:ea typeface="Calibri" panose="020F0502020204030204" pitchFamily="34" charset="0"/>
                <a:cs typeface="Angsana New" panose="02020603050405020304" pitchFamily="18" charset="-34"/>
              </a:rPr>
              <a:t> 2 </a:t>
            </a:r>
            <a:r>
              <a:rPr lang="en-US" sz="1800" kern="100" dirty="0" err="1">
                <a:effectLst/>
                <a:ea typeface="Calibri" panose="020F0502020204030204" pitchFamily="34" charset="0"/>
                <a:cs typeface="Angsana New" panose="02020603050405020304" pitchFamily="18" charset="-34"/>
              </a:rPr>
              <a:t>trường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Usename</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a:t>
            </a:r>
            <a:r>
              <a:rPr lang="en-US" sz="1800" kern="100" dirty="0">
                <a:effectLst/>
                <a:ea typeface="Calibri" panose="020F0502020204030204" pitchFamily="34" charset="0"/>
                <a:cs typeface="Angsana New" panose="02020603050405020304" pitchFamily="18" charset="-34"/>
              </a:rPr>
              <a:t> Password </a:t>
            </a:r>
            <a:r>
              <a:rPr lang="en-US" sz="1800" kern="100" dirty="0" err="1">
                <a:effectLst/>
                <a:ea typeface="Calibri" panose="020F0502020204030204" pitchFamily="34" charset="0"/>
                <a:cs typeface="Angsana New" panose="02020603050405020304" pitchFamily="18" charset="-34"/>
              </a:rPr>
              <a:t>để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truy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cập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hệ</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thống</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pic>
        <p:nvPicPr>
          <p:cNvPr id="4" name="Picture 3" descr="A logo with a flower and text&#10;&#10;Description automatically generated">
            <a:extLst>
              <a:ext uri="{FF2B5EF4-FFF2-40B4-BE49-F238E27FC236}">
                <a16:creationId xmlns:a16="http://schemas.microsoft.com/office/drawing/2014/main" id="{A502A302-9634-977C-007C-F01B7201A2F9}"/>
              </a:ext>
            </a:extLst>
          </p:cNvPr>
          <p:cNvPicPr>
            <a:picLocks noChangeAspect="1"/>
          </p:cNvPicPr>
          <p:nvPr/>
        </p:nvPicPr>
        <p:blipFill>
          <a:blip r:embed="rId3"/>
          <a:stretch>
            <a:fillRect/>
          </a:stretch>
        </p:blipFill>
        <p:spPr>
          <a:xfrm>
            <a:off x="986932" y="1542450"/>
            <a:ext cx="6051550" cy="3242945"/>
          </a:xfrm>
          <a:prstGeom prst="rect">
            <a:avLst/>
          </a:prstGeom>
        </p:spPr>
      </p:pic>
    </p:spTree>
    <p:extLst>
      <p:ext uri="{BB962C8B-B14F-4D97-AF65-F5344CB8AC3E}">
        <p14:creationId xmlns:p14="http://schemas.microsoft.com/office/powerpoint/2010/main" val="21885564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25</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HomeScreen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83510" y="5043440"/>
            <a:ext cx="7612420" cy="728148"/>
          </a:xfrm>
          <a:prstGeom prst="rect">
            <a:avLst/>
          </a:prstGeom>
          <a:noFill/>
        </p:spPr>
        <p:txBody>
          <a:bodyPr wrap="square">
            <a:spAutoFit/>
          </a:bodyPr>
          <a:lstStyle/>
          <a:p>
            <a:pPr>
              <a:lnSpc>
                <a:spcPct val="120000"/>
              </a:lnSpc>
              <a:spcBef>
                <a:spcPts val="600"/>
              </a:spcBef>
              <a:spcAft>
                <a:spcPts val="600"/>
              </a:spcAft>
            </a:pPr>
            <a:r>
              <a:rPr lang="en-US" sz="1800" kern="100" dirty="0" err="1">
                <a:effectLst/>
                <a:ea typeface="Calibri" panose="020F0502020204030204" pitchFamily="34" charset="0"/>
                <a:cs typeface="Angsana New" panose="02020603050405020304" pitchFamily="18" charset="-34"/>
              </a:rPr>
              <a:t>Đây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chứa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tất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chức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năng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phần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mềm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có</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dụng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Người</a:t>
            </a:r>
            <a:r>
              <a:rPr lang="en-US" sz="1800" kern="100" dirty="0">
                <a:effectLst/>
                <a:ea typeface="Calibri" panose="020F0502020204030204" pitchFamily="34" charset="0"/>
                <a:cs typeface="Angsana New" panose="02020603050405020304" pitchFamily="18" charset="-34"/>
              </a:rPr>
              <a:t> dung </a:t>
            </a:r>
            <a:r>
              <a:rPr lang="en-US" sz="1800" kern="100" dirty="0" err="1">
                <a:effectLst/>
                <a:ea typeface="Calibri" panose="020F0502020204030204" pitchFamily="34" charset="0"/>
                <a:cs typeface="Angsana New" panose="02020603050405020304" pitchFamily="18" charset="-34"/>
              </a:rPr>
              <a:t>có</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thể</a:t>
            </a:r>
            <a:r>
              <a:rPr lang="en-US" sz="1800" kern="100" dirty="0">
                <a:effectLst/>
                <a:ea typeface="Calibri" panose="020F0502020204030204" pitchFamily="34" charset="0"/>
                <a:cs typeface="Angsana New" panose="02020603050405020304" pitchFamily="18" charset="-34"/>
              </a:rPr>
              <a:t> di </a:t>
            </a:r>
            <a:r>
              <a:rPr lang="en-US" sz="1800" kern="100" dirty="0" err="1">
                <a:effectLst/>
                <a:ea typeface="Calibri" panose="020F0502020204030204" pitchFamily="34" charset="0"/>
                <a:cs typeface="Angsana New" panose="02020603050405020304" pitchFamily="18" charset="-34"/>
              </a:rPr>
              <a:t>chuyển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tới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tương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ứng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đây</a:t>
            </a:r>
            <a:endParaRPr lang="en-AI" sz="1800" kern="100" dirty="0">
              <a:effectLst/>
              <a:ea typeface="Calibri" panose="020F0502020204030204" pitchFamily="34" charset="0"/>
              <a:cs typeface="Angsana New" panose="02020603050405020304" pitchFamily="18" charset="-34"/>
            </a:endParaRPr>
          </a:p>
        </p:txBody>
      </p:sp>
      <p:pic>
        <p:nvPicPr>
          <p:cNvPr id="4" name="Picture 3" descr="A screenshot of a computer&#10;&#10;Description automatically generated">
            <a:extLst>
              <a:ext uri="{FF2B5EF4-FFF2-40B4-BE49-F238E27FC236}">
                <a16:creationId xmlns:a16="http://schemas.microsoft.com/office/drawing/2014/main" id="{B442DAE0-AC16-2D20-A04C-3EDCF25C3B47}"/>
              </a:ext>
            </a:extLst>
          </p:cNvPr>
          <p:cNvPicPr>
            <a:picLocks noChangeAspect="1"/>
          </p:cNvPicPr>
          <p:nvPr/>
        </p:nvPicPr>
        <p:blipFill>
          <a:blip r:embed="rId3"/>
          <a:stretch>
            <a:fillRect/>
          </a:stretch>
        </p:blipFill>
        <p:spPr>
          <a:xfrm>
            <a:off x="1004688" y="1540862"/>
            <a:ext cx="6051550" cy="3246120"/>
          </a:xfrm>
          <a:prstGeom prst="rect">
            <a:avLst/>
          </a:prstGeom>
        </p:spPr>
      </p:pic>
    </p:spTree>
    <p:extLst>
      <p:ext uri="{BB962C8B-B14F-4D97-AF65-F5344CB8AC3E}">
        <p14:creationId xmlns:p14="http://schemas.microsoft.com/office/powerpoint/2010/main" val="34871725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26</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StaffScreen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83510" y="5043440"/>
            <a:ext cx="7612420" cy="923330"/>
          </a:xfrm>
          <a:prstGeom prst="rect">
            <a:avLst/>
          </a:prstGeom>
          <a:noFill/>
        </p:spPr>
        <p:txBody>
          <a:bodyPr wrap="square">
            <a:spAutoFit/>
          </a:bodyPr>
          <a:lstStyle/>
          <a:p>
            <a:pPr>
              <a:spcBef>
                <a:spcPts val="600"/>
              </a:spcBef>
              <a:spcAft>
                <a:spcPts val="600"/>
              </a:spcAft>
            </a:pPr>
            <a:r>
              <a:rPr lang="en-US" sz="1800" kern="100" dirty="0" err="1">
                <a:effectLst/>
                <a:ea typeface="Calibri" panose="020F0502020204030204" pitchFamily="34" charset="0"/>
                <a:cs typeface="Angsana New" panose="02020603050405020304" pitchFamily="18" charset="-34"/>
              </a:rPr>
              <a:t>Đây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dành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admin </a:t>
            </a:r>
            <a:r>
              <a:rPr lang="en-US" sz="1800" kern="100" dirty="0" err="1">
                <a:effectLst/>
                <a:ea typeface="Calibri" panose="020F0502020204030204" pitchFamily="34" charset="0"/>
                <a:cs typeface="Angsana New" panose="02020603050405020304" pitchFamily="18" charset="-34"/>
              </a:rPr>
              <a:t>đăng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tài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khoản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dụng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sĩ</a:t>
            </a:r>
            <a:r>
              <a:rPr lang="en-US" sz="1800" kern="100" dirty="0">
                <a:effectLst/>
                <a:ea typeface="Calibri" panose="020F0502020204030204" pitchFamily="34" charset="0"/>
                <a:cs typeface="Angsana New" panose="02020603050405020304" pitchFamily="18" charset="-34"/>
              </a:rPr>
              <a:t>, y </a:t>
            </a:r>
            <a:r>
              <a:rPr lang="en-US" sz="1800" kern="100" dirty="0" err="1">
                <a:effectLst/>
                <a:ea typeface="Calibri" panose="020F0502020204030204" pitchFamily="34" charset="0"/>
                <a:cs typeface="Angsana New" panose="02020603050405020304" pitchFamily="18" charset="-34"/>
              </a:rPr>
              <a:t>tá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việc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tiếp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với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phòng</a:t>
            </a:r>
            <a:r>
              <a:rPr lang="en-US" sz="1800" kern="100" dirty="0">
                <a:effectLst/>
                <a:ea typeface="Calibri" panose="020F0502020204030204" pitchFamily="34" charset="0"/>
                <a:cs typeface="Angsana New" panose="02020603050405020304" pitchFamily="18" charset="-34"/>
              </a:rPr>
              <a:t> ban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nghiệm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chuẩn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đoán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trị</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thận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tạo</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pic>
        <p:nvPicPr>
          <p:cNvPr id="4" name="Picture 3" descr="A screenshot of a computer&#10;&#10;Description automatically generated">
            <a:extLst>
              <a:ext uri="{FF2B5EF4-FFF2-40B4-BE49-F238E27FC236}">
                <a16:creationId xmlns:a16="http://schemas.microsoft.com/office/drawing/2014/main" id="{21D4BCEA-85E1-7856-9270-A238E6C3800A}"/>
              </a:ext>
            </a:extLst>
          </p:cNvPr>
          <p:cNvPicPr>
            <a:picLocks noChangeAspect="1"/>
          </p:cNvPicPr>
          <p:nvPr/>
        </p:nvPicPr>
        <p:blipFill>
          <a:blip r:embed="rId3"/>
          <a:stretch>
            <a:fillRect/>
          </a:stretch>
        </p:blipFill>
        <p:spPr>
          <a:xfrm>
            <a:off x="995810" y="1551470"/>
            <a:ext cx="6051550" cy="3245485"/>
          </a:xfrm>
          <a:prstGeom prst="rect">
            <a:avLst/>
          </a:prstGeom>
        </p:spPr>
      </p:pic>
    </p:spTree>
    <p:extLst>
      <p:ext uri="{BB962C8B-B14F-4D97-AF65-F5344CB8AC3E}">
        <p14:creationId xmlns:p14="http://schemas.microsoft.com/office/powerpoint/2010/main" val="18996006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27</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MedicineScreen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83510" y="5043440"/>
            <a:ext cx="7612420" cy="923330"/>
          </a:xfrm>
          <a:prstGeom prst="rect">
            <a:avLst/>
          </a:prstGeom>
          <a:noFill/>
        </p:spPr>
        <p:txBody>
          <a:bodyPr wrap="square">
            <a:spAutoFit/>
          </a:bodyPr>
          <a:lstStyle/>
          <a:p>
            <a:pPr>
              <a:spcBef>
                <a:spcPts val="600"/>
              </a:spcBef>
              <a:spcAft>
                <a:spcPts val="600"/>
              </a:spcAft>
            </a:pPr>
            <a:r>
              <a:rPr lang="en-US" sz="1800" kern="100" dirty="0" err="1">
                <a:effectLst/>
                <a:ea typeface="Calibri" panose="020F0502020204030204" pitchFamily="34" charset="0"/>
                <a:cs typeface="Angsana New" panose="02020603050405020304" pitchFamily="18" charset="-34"/>
              </a:rPr>
              <a:t>Màn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MedicinScreen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sẽ</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có</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hoạt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đông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thêm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xóa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 </a:t>
            </a:r>
            <a:r>
              <a:rPr lang="en-US" sz="1800" kern="100" dirty="0" err="1">
                <a:effectLst/>
                <a:ea typeface="Calibri" panose="020F0502020204030204" pitchFamily="34" charset="0"/>
                <a:cs typeface="Angsana New" panose="02020603050405020304" pitchFamily="18" charset="-34"/>
              </a:rPr>
              <a:t>về</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loại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thuốc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dùng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trị</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bao </a:t>
            </a:r>
            <a:r>
              <a:rPr lang="en-US" sz="1800" kern="100" dirty="0" err="1">
                <a:effectLst/>
                <a:ea typeface="Calibri" panose="020F0502020204030204" pitchFamily="34" charset="0"/>
                <a:cs typeface="Angsana New" panose="02020603050405020304" pitchFamily="18" charset="-34"/>
              </a:rPr>
              <a:t>gồm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 </a:t>
            </a:r>
            <a:r>
              <a:rPr lang="en-US" sz="1800" kern="100" dirty="0" err="1">
                <a:effectLst/>
                <a:ea typeface="Calibri" panose="020F0502020204030204" pitchFamily="34" charset="0"/>
                <a:cs typeface="Angsana New" panose="02020603050405020304" pitchFamily="18" charset="-34"/>
              </a:rPr>
              <a:t>như</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tên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thuốc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công</a:t>
            </a:r>
            <a:r>
              <a:rPr lang="en-US" sz="1800" kern="100" dirty="0">
                <a:effectLst/>
                <a:ea typeface="Calibri" panose="020F0502020204030204" pitchFamily="34" charset="0"/>
                <a:cs typeface="Angsana New" panose="02020603050405020304" pitchFamily="18" charset="-34"/>
              </a:rPr>
              <a:t> ty </a:t>
            </a:r>
            <a:r>
              <a:rPr lang="en-US" sz="1800" kern="100" dirty="0" err="1">
                <a:effectLst/>
                <a:ea typeface="Calibri" panose="020F0502020204030204" pitchFamily="34" charset="0"/>
                <a:cs typeface="Angsana New" panose="02020603050405020304" pitchFamily="18" charset="-34"/>
              </a:rPr>
              <a:t>cung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cấp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loại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thuốc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ngoại</a:t>
            </a:r>
            <a:r>
              <a:rPr lang="en-US" sz="1800" kern="100" dirty="0">
                <a:effectLst/>
                <a:ea typeface="Calibri" panose="020F0502020204030204" pitchFamily="34" charset="0"/>
                <a:cs typeface="Angsana New" panose="02020603050405020304" pitchFamily="18" charset="-34"/>
              </a:rPr>
              <a:t> hay </a:t>
            </a:r>
            <a:r>
              <a:rPr lang="en-US" sz="1800" kern="100" dirty="0" err="1">
                <a:effectLst/>
                <a:ea typeface="Calibri" panose="020F0502020204030204" pitchFamily="34" charset="0"/>
                <a:cs typeface="Angsana New" panose="02020603050405020304" pitchFamily="18" charset="-34"/>
              </a:rPr>
              <a:t>nội</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pic>
        <p:nvPicPr>
          <p:cNvPr id="6" name="Picture 5" descr="A screenshot of a computer&#10;&#10;Description automatically generated">
            <a:extLst>
              <a:ext uri="{FF2B5EF4-FFF2-40B4-BE49-F238E27FC236}">
                <a16:creationId xmlns:a16="http://schemas.microsoft.com/office/drawing/2014/main" id="{945CD072-4EF6-58A2-797C-41B66B318FF7}"/>
              </a:ext>
            </a:extLst>
          </p:cNvPr>
          <p:cNvPicPr>
            <a:picLocks noChangeAspect="1"/>
          </p:cNvPicPr>
          <p:nvPr/>
        </p:nvPicPr>
        <p:blipFill>
          <a:blip r:embed="rId3"/>
          <a:stretch>
            <a:fillRect/>
          </a:stretch>
        </p:blipFill>
        <p:spPr>
          <a:xfrm>
            <a:off x="995810" y="1551152"/>
            <a:ext cx="6051550" cy="3246120"/>
          </a:xfrm>
          <a:prstGeom prst="rect">
            <a:avLst/>
          </a:prstGeom>
        </p:spPr>
      </p:pic>
    </p:spTree>
    <p:extLst>
      <p:ext uri="{BB962C8B-B14F-4D97-AF65-F5344CB8AC3E}">
        <p14:creationId xmlns:p14="http://schemas.microsoft.com/office/powerpoint/2010/main" val="28879435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28</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SymptomScreen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83510" y="5043440"/>
            <a:ext cx="7612420" cy="646331"/>
          </a:xfrm>
          <a:prstGeom prst="rect">
            <a:avLst/>
          </a:prstGeom>
          <a:noFill/>
        </p:spPr>
        <p:txBody>
          <a:bodyPr wrap="square">
            <a:spAutoFit/>
          </a:bodyPr>
          <a:lstStyle/>
          <a:p>
            <a:pPr>
              <a:spcBef>
                <a:spcPts val="600"/>
              </a:spcBef>
              <a:spcAft>
                <a:spcPts val="600"/>
              </a:spcAft>
            </a:pPr>
            <a:r>
              <a:rPr lang="en-US" sz="1800" kern="100" dirty="0" err="1">
                <a:effectLst/>
                <a:ea typeface="Calibri" panose="020F0502020204030204" pitchFamily="34" charset="0"/>
                <a:cs typeface="Angsana New" panose="02020603050405020304" pitchFamily="18" charset="-34"/>
              </a:rPr>
              <a:t>Màn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SymptomScreen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dụng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quản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lý</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 </a:t>
            </a:r>
            <a:r>
              <a:rPr lang="en-US" sz="1800" kern="100" dirty="0" err="1">
                <a:effectLst/>
                <a:ea typeface="Calibri" panose="020F0502020204030204" pitchFamily="34" charset="0"/>
                <a:cs typeface="Angsana New" panose="02020603050405020304" pitchFamily="18" charset="-34"/>
              </a:rPr>
              <a:t>về</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triệu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chứng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trong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việc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ra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những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kết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luận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trị</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tạo</a:t>
            </a:r>
            <a:r>
              <a:rPr lang="en-US" sz="1800" kern="100" dirty="0">
                <a:effectLst/>
                <a:ea typeface="Calibri" panose="020F0502020204030204" pitchFamily="34" charset="0"/>
                <a:cs typeface="Angsana New" panose="02020603050405020304" pitchFamily="18" charset="-34"/>
              </a:rPr>
              <a:t>. </a:t>
            </a:r>
            <a:endParaRPr lang="en-AI" sz="1800" kern="100" dirty="0">
              <a:effectLst/>
              <a:ea typeface="Calibri" panose="020F0502020204030204" pitchFamily="34" charset="0"/>
              <a:cs typeface="Angsana New" panose="02020603050405020304" pitchFamily="18" charset="-34"/>
            </a:endParaRPr>
          </a:p>
        </p:txBody>
      </p:sp>
      <p:pic>
        <p:nvPicPr>
          <p:cNvPr id="6" name="Picture 5">
            <a:extLst>
              <a:ext uri="{FF2B5EF4-FFF2-40B4-BE49-F238E27FC236}">
                <a16:creationId xmlns:a16="http://schemas.microsoft.com/office/drawing/2014/main" id="{5B575875-7A83-36ED-CFB7-70B2EC401F26}"/>
              </a:ext>
            </a:extLst>
          </p:cNvPr>
          <p:cNvPicPr>
            <a:picLocks noChangeAspect="1"/>
          </p:cNvPicPr>
          <p:nvPr/>
        </p:nvPicPr>
        <p:blipFill>
          <a:blip r:embed="rId3"/>
          <a:stretch>
            <a:fillRect/>
          </a:stretch>
        </p:blipFill>
        <p:spPr>
          <a:xfrm>
            <a:off x="1004687" y="1551152"/>
            <a:ext cx="6051550" cy="3246120"/>
          </a:xfrm>
          <a:prstGeom prst="rect">
            <a:avLst/>
          </a:prstGeom>
        </p:spPr>
      </p:pic>
    </p:spTree>
    <p:extLst>
      <p:ext uri="{BB962C8B-B14F-4D97-AF65-F5344CB8AC3E}">
        <p14:creationId xmlns:p14="http://schemas.microsoft.com/office/powerpoint/2010/main" val="26832432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29</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BioTestScreen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83510" y="5043440"/>
            <a:ext cx="7612420" cy="923330"/>
          </a:xfrm>
          <a:prstGeom prst="rect">
            <a:avLst/>
          </a:prstGeom>
          <a:noFill/>
        </p:spPr>
        <p:txBody>
          <a:bodyPr wrap="square">
            <a:spAutoFit/>
          </a:bodyPr>
          <a:lstStyle/>
          <a:p>
            <a:pPr>
              <a:spcBef>
                <a:spcPts val="600"/>
              </a:spcBef>
              <a:spcAft>
                <a:spcPts val="600"/>
              </a:spcAft>
            </a:pPr>
            <a:r>
              <a:rPr lang="en-US" sz="1800" kern="100" dirty="0" err="1">
                <a:effectLst/>
                <a:ea typeface="Calibri" panose="020F0502020204030204" pitchFamily="34" charset="0"/>
                <a:cs typeface="Angsana New" panose="02020603050405020304" pitchFamily="18" charset="-34"/>
              </a:rPr>
              <a:t>Màn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BioTestScreen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sẽ</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Y </a:t>
            </a:r>
            <a:r>
              <a:rPr lang="en-US" sz="1800" kern="100" dirty="0" err="1">
                <a:effectLst/>
                <a:ea typeface="Calibri" panose="020F0502020204030204" pitchFamily="34" charset="0"/>
                <a:cs typeface="Angsana New" panose="02020603050405020304" pitchFamily="18" charset="-34"/>
              </a:rPr>
              <a:t>tá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sĩ</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phòng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nghiệm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hóa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sinh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dụng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chức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năng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thêm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xóa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với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nghiệm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hóa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sinh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của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pic>
        <p:nvPicPr>
          <p:cNvPr id="7" name="Picture 6" descr="A screenshot of a computer&#10;&#10;Description automatically generated">
            <a:extLst>
              <a:ext uri="{FF2B5EF4-FFF2-40B4-BE49-F238E27FC236}">
                <a16:creationId xmlns:a16="http://schemas.microsoft.com/office/drawing/2014/main" id="{1E3E4B12-C906-CFC2-4B38-19A58BC24414}"/>
              </a:ext>
            </a:extLst>
          </p:cNvPr>
          <p:cNvPicPr>
            <a:picLocks noChangeAspect="1"/>
          </p:cNvPicPr>
          <p:nvPr/>
        </p:nvPicPr>
        <p:blipFill>
          <a:blip r:embed="rId3"/>
          <a:stretch>
            <a:fillRect/>
          </a:stretch>
        </p:blipFill>
        <p:spPr>
          <a:xfrm>
            <a:off x="995809" y="1552740"/>
            <a:ext cx="6051550" cy="3242945"/>
          </a:xfrm>
          <a:prstGeom prst="rect">
            <a:avLst/>
          </a:prstGeom>
        </p:spPr>
      </p:pic>
    </p:spTree>
    <p:extLst>
      <p:ext uri="{BB962C8B-B14F-4D97-AF65-F5344CB8AC3E}">
        <p14:creationId xmlns:p14="http://schemas.microsoft.com/office/powerpoint/2010/main" val="3637029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Overview</a:t>
            </a:r>
          </a:p>
        </p:txBody>
      </p:sp>
      <p:graphicFrame>
        <p:nvGraphicFramePr>
          <p:cNvPr id="9" name="Diagram 8">
            <a:extLst>
              <a:ext uri="{FF2B5EF4-FFF2-40B4-BE49-F238E27FC236}">
                <a16:creationId xmlns:a16="http://schemas.microsoft.com/office/drawing/2014/main" id="{369C4822-F53A-B1A7-82E5-506C07A149BE}"/>
              </a:ext>
            </a:extLst>
          </p:cNvPr>
          <p:cNvGraphicFramePr/>
          <p:nvPr>
            <p:extLst>
              <p:ext uri="{D42A27DB-BD31-4B8C-83A1-F6EECF244321}">
                <p14:modId xmlns:p14="http://schemas.microsoft.com/office/powerpoint/2010/main" val="2629147645"/>
              </p:ext>
            </p:extLst>
          </p:nvPr>
        </p:nvGraphicFramePr>
        <p:xfrm>
          <a:off x="451281" y="1520409"/>
          <a:ext cx="8241438"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a:extLst>
              <a:ext uri="{FF2B5EF4-FFF2-40B4-BE49-F238E27FC236}">
                <a16:creationId xmlns:a16="http://schemas.microsoft.com/office/drawing/2014/main" id="{9FD4AB3E-F721-D73E-7D89-15A5987D308E}"/>
              </a:ext>
            </a:extLst>
          </p:cNvPr>
          <p:cNvSpPr txBox="1"/>
          <p:nvPr/>
        </p:nvSpPr>
        <p:spPr>
          <a:xfrm>
            <a:off x="123825" y="904875"/>
            <a:ext cx="8391525" cy="738664"/>
          </a:xfrm>
          <a:prstGeom prst="rect">
            <a:avLst/>
          </a:prstGeom>
          <a:noFill/>
        </p:spPr>
        <p:txBody>
          <a:bodyPr wrap="square" rtlCol="0">
            <a:spAutoFit/>
          </a:bodyPr>
          <a:lstStyle/>
          <a:p>
            <a:pPr marL="0" indent="0">
              <a:buNone/>
            </a:pPr>
            <a:r>
              <a:rPr lang="en-US" altLang="en-US" sz="2400" b="1" dirty="0" err="1">
                <a:latin typeface="Times New Roman" panose="02020603050405020304" pitchFamily="18" charset="0"/>
                <a:cs typeface="Times New Roman" panose="02020603050405020304" pitchFamily="18" charset="0"/>
              </a:rPr>
              <a:t>Nội</a:t>
            </a:r>
            <a:r>
              <a:rPr lang="en-US" altLang="en-US" sz="2400" b="1" dirty="0">
                <a:latin typeface="Times New Roman" panose="02020603050405020304" pitchFamily="18" charset="0"/>
                <a:cs typeface="Times New Roman" panose="02020603050405020304" pitchFamily="18" charset="0"/>
              </a:rPr>
              <a:t> Dung </a:t>
            </a:r>
            <a:r>
              <a:rPr lang="en-US" altLang="en-US" sz="2400" b="1" dirty="0" err="1">
                <a:latin typeface="Times New Roman" panose="02020603050405020304" pitchFamily="18" charset="0"/>
                <a:cs typeface="Times New Roman" panose="02020603050405020304" pitchFamily="18" charset="0"/>
              </a:rPr>
              <a:t>Trình</a:t>
            </a:r>
            <a:r>
              <a:rPr lang="en-US" altLang="en-US" sz="2400" b="1" dirty="0">
                <a:latin typeface="Times New Roman" panose="02020603050405020304" pitchFamily="18" charset="0"/>
                <a:cs typeface="Times New Roman" panose="02020603050405020304" pitchFamily="18" charset="0"/>
              </a:rPr>
              <a:t> </a:t>
            </a:r>
            <a:r>
              <a:rPr lang="en-US" altLang="en-US" sz="2400" b="1" dirty="0" err="1">
                <a:latin typeface="Times New Roman" panose="02020603050405020304" pitchFamily="18" charset="0"/>
                <a:cs typeface="Times New Roman" panose="02020603050405020304" pitchFamily="18" charset="0"/>
              </a:rPr>
              <a:t>Bày</a:t>
            </a:r>
            <a:endParaRPr lang="en-US" altLang="en-US" sz="2400" b="1" dirty="0">
              <a:latin typeface="Times New Roman" panose="02020603050405020304" pitchFamily="18" charset="0"/>
              <a:cs typeface="Times New Roman" panose="02020603050405020304" pitchFamily="18" charset="0"/>
            </a:endParaRPr>
          </a:p>
          <a:p>
            <a:endParaRPr lang="en-AI" dirty="0"/>
          </a:p>
        </p:txBody>
      </p:sp>
      <p:sp>
        <p:nvSpPr>
          <p:cNvPr id="11" name="TextBox 10">
            <a:extLst>
              <a:ext uri="{FF2B5EF4-FFF2-40B4-BE49-F238E27FC236}">
                <a16:creationId xmlns:a16="http://schemas.microsoft.com/office/drawing/2014/main" id="{7C7C0DEC-F37E-2154-952C-BA0270D296FB}"/>
              </a:ext>
            </a:extLst>
          </p:cNvPr>
          <p:cNvSpPr txBox="1"/>
          <p:nvPr/>
        </p:nvSpPr>
        <p:spPr>
          <a:xfrm>
            <a:off x="523784" y="1937342"/>
            <a:ext cx="736845" cy="400110"/>
          </a:xfrm>
          <a:prstGeom prst="rect">
            <a:avLst/>
          </a:prstGeom>
          <a:noFill/>
        </p:spPr>
        <p:txBody>
          <a:bodyPr wrap="square" rtlCol="0">
            <a:spAutoFit/>
          </a:bodyPr>
          <a:lstStyle/>
          <a:p>
            <a:pPr algn="ctr"/>
            <a:r>
              <a:rPr lang="en-US" sz="2000" dirty="0"/>
              <a:t>1</a:t>
            </a:r>
            <a:endParaRPr lang="en-AI" sz="2000" dirty="0"/>
          </a:p>
        </p:txBody>
      </p:sp>
      <p:sp>
        <p:nvSpPr>
          <p:cNvPr id="12" name="TextBox 11">
            <a:extLst>
              <a:ext uri="{FF2B5EF4-FFF2-40B4-BE49-F238E27FC236}">
                <a16:creationId xmlns:a16="http://schemas.microsoft.com/office/drawing/2014/main" id="{E5D7178E-D0B9-A5B6-B324-2D7799F3CDFB}"/>
              </a:ext>
            </a:extLst>
          </p:cNvPr>
          <p:cNvSpPr txBox="1"/>
          <p:nvPr/>
        </p:nvSpPr>
        <p:spPr>
          <a:xfrm>
            <a:off x="892206" y="2866907"/>
            <a:ext cx="736845" cy="400110"/>
          </a:xfrm>
          <a:prstGeom prst="rect">
            <a:avLst/>
          </a:prstGeom>
          <a:noFill/>
        </p:spPr>
        <p:txBody>
          <a:bodyPr wrap="square" rtlCol="0">
            <a:spAutoFit/>
          </a:bodyPr>
          <a:lstStyle/>
          <a:p>
            <a:pPr algn="ctr"/>
            <a:r>
              <a:rPr lang="en-US" sz="2000" dirty="0"/>
              <a:t>2</a:t>
            </a:r>
            <a:endParaRPr lang="en-AI" sz="2000" dirty="0"/>
          </a:p>
        </p:txBody>
      </p:sp>
      <p:sp>
        <p:nvSpPr>
          <p:cNvPr id="13" name="TextBox 12">
            <a:extLst>
              <a:ext uri="{FF2B5EF4-FFF2-40B4-BE49-F238E27FC236}">
                <a16:creationId xmlns:a16="http://schemas.microsoft.com/office/drawing/2014/main" id="{2AC1752B-8A39-6CCC-60E5-E874C0C834AE}"/>
              </a:ext>
            </a:extLst>
          </p:cNvPr>
          <p:cNvSpPr txBox="1"/>
          <p:nvPr/>
        </p:nvSpPr>
        <p:spPr>
          <a:xfrm>
            <a:off x="892206" y="3814175"/>
            <a:ext cx="736845" cy="400110"/>
          </a:xfrm>
          <a:prstGeom prst="rect">
            <a:avLst/>
          </a:prstGeom>
          <a:noFill/>
        </p:spPr>
        <p:txBody>
          <a:bodyPr wrap="square" rtlCol="0">
            <a:spAutoFit/>
          </a:bodyPr>
          <a:lstStyle/>
          <a:p>
            <a:pPr algn="ctr"/>
            <a:r>
              <a:rPr lang="en-US" sz="2000" dirty="0"/>
              <a:t>3</a:t>
            </a:r>
            <a:endParaRPr lang="en-AI" sz="2000" dirty="0"/>
          </a:p>
        </p:txBody>
      </p:sp>
      <p:sp>
        <p:nvSpPr>
          <p:cNvPr id="14" name="TextBox 13">
            <a:extLst>
              <a:ext uri="{FF2B5EF4-FFF2-40B4-BE49-F238E27FC236}">
                <a16:creationId xmlns:a16="http://schemas.microsoft.com/office/drawing/2014/main" id="{C7F0F150-9FDE-9FA7-3839-2F9ECE504F43}"/>
              </a:ext>
            </a:extLst>
          </p:cNvPr>
          <p:cNvSpPr txBox="1"/>
          <p:nvPr/>
        </p:nvSpPr>
        <p:spPr>
          <a:xfrm>
            <a:off x="523783" y="4761443"/>
            <a:ext cx="736845" cy="400110"/>
          </a:xfrm>
          <a:prstGeom prst="rect">
            <a:avLst/>
          </a:prstGeom>
          <a:noFill/>
        </p:spPr>
        <p:txBody>
          <a:bodyPr wrap="square" rtlCol="0">
            <a:spAutoFit/>
          </a:bodyPr>
          <a:lstStyle/>
          <a:p>
            <a:pPr algn="ctr"/>
            <a:r>
              <a:rPr lang="en-US" sz="2000" dirty="0"/>
              <a:t>4</a:t>
            </a:r>
            <a:endParaRPr lang="en-AI" sz="2000" dirty="0"/>
          </a:p>
        </p:txBody>
      </p:sp>
    </p:spTree>
    <p:extLst>
      <p:ext uri="{BB962C8B-B14F-4D97-AF65-F5344CB8AC3E}">
        <p14:creationId xmlns:p14="http://schemas.microsoft.com/office/powerpoint/2010/main" val="2923640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30</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UrineTestScreen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83510" y="5043440"/>
            <a:ext cx="7612420" cy="1060547"/>
          </a:xfrm>
          <a:prstGeom prst="rect">
            <a:avLst/>
          </a:prstGeom>
          <a:noFill/>
        </p:spPr>
        <p:txBody>
          <a:bodyPr wrap="square">
            <a:spAutoFit/>
          </a:bodyPr>
          <a:lstStyle/>
          <a:p>
            <a:pPr>
              <a:lnSpc>
                <a:spcPct val="120000"/>
              </a:lnSpc>
              <a:spcBef>
                <a:spcPts val="600"/>
              </a:spcBef>
              <a:spcAft>
                <a:spcPts val="600"/>
              </a:spcAft>
            </a:pPr>
            <a:r>
              <a:rPr lang="en-US" sz="1800" kern="100" dirty="0" err="1">
                <a:effectLst/>
                <a:ea typeface="Calibri" panose="020F0502020204030204" pitchFamily="34" charset="0"/>
                <a:cs typeface="Angsana New" panose="02020603050405020304" pitchFamily="18" charset="-34"/>
              </a:rPr>
              <a:t>Màn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UrineTestScreeen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dùng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Y </a:t>
            </a:r>
            <a:r>
              <a:rPr lang="en-US" sz="1800" kern="100" dirty="0" err="1">
                <a:effectLst/>
                <a:ea typeface="Calibri" panose="020F0502020204030204" pitchFamily="34" charset="0"/>
                <a:cs typeface="Angsana New" panose="02020603050405020304" pitchFamily="18" charset="-34"/>
              </a:rPr>
              <a:t>tá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sĩ</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phòng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nghiệm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nước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tiểu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dùng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hoạt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động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thêm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xóa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số</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nghiệm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nước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tiểu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của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trị</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thận</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pic>
        <p:nvPicPr>
          <p:cNvPr id="6" name="Picture 5" descr="A screenshot of a computer&#10;&#10;Description automatically generated">
            <a:extLst>
              <a:ext uri="{FF2B5EF4-FFF2-40B4-BE49-F238E27FC236}">
                <a16:creationId xmlns:a16="http://schemas.microsoft.com/office/drawing/2014/main" id="{B032F5B2-79F5-4666-46BE-E2EA0B6569F3}"/>
              </a:ext>
            </a:extLst>
          </p:cNvPr>
          <p:cNvPicPr>
            <a:picLocks noChangeAspect="1"/>
          </p:cNvPicPr>
          <p:nvPr/>
        </p:nvPicPr>
        <p:blipFill>
          <a:blip r:embed="rId3"/>
          <a:stretch>
            <a:fillRect/>
          </a:stretch>
        </p:blipFill>
        <p:spPr>
          <a:xfrm>
            <a:off x="1004688" y="1552740"/>
            <a:ext cx="6051550" cy="3242945"/>
          </a:xfrm>
          <a:prstGeom prst="rect">
            <a:avLst/>
          </a:prstGeom>
        </p:spPr>
      </p:pic>
    </p:spTree>
    <p:extLst>
      <p:ext uri="{BB962C8B-B14F-4D97-AF65-F5344CB8AC3E}">
        <p14:creationId xmlns:p14="http://schemas.microsoft.com/office/powerpoint/2010/main" val="12879291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31</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BloodTestScreen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83510" y="5043440"/>
            <a:ext cx="7612420" cy="1060547"/>
          </a:xfrm>
          <a:prstGeom prst="rect">
            <a:avLst/>
          </a:prstGeom>
          <a:noFill/>
        </p:spPr>
        <p:txBody>
          <a:bodyPr wrap="square">
            <a:spAutoFit/>
          </a:bodyPr>
          <a:lstStyle/>
          <a:p>
            <a:pPr>
              <a:lnSpc>
                <a:spcPct val="120000"/>
              </a:lnSpc>
              <a:spcBef>
                <a:spcPts val="600"/>
              </a:spcBef>
              <a:spcAft>
                <a:spcPts val="600"/>
              </a:spcAft>
            </a:pPr>
            <a:r>
              <a:rPr lang="en-US" sz="1800" kern="100" dirty="0" err="1">
                <a:effectLst/>
                <a:ea typeface="Calibri" panose="020F0502020204030204" pitchFamily="34" charset="0"/>
                <a:cs typeface="Angsana New" panose="02020603050405020304" pitchFamily="18" charset="-34"/>
              </a:rPr>
              <a:t>Màn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BloodTestScreeen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dùng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Y </a:t>
            </a:r>
            <a:r>
              <a:rPr lang="en-US" sz="1800" kern="100" dirty="0" err="1">
                <a:effectLst/>
                <a:ea typeface="Calibri" panose="020F0502020204030204" pitchFamily="34" charset="0"/>
                <a:cs typeface="Angsana New" panose="02020603050405020304" pitchFamily="18" charset="-34"/>
              </a:rPr>
              <a:t>tá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sĩ</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phòng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máu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dùng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hoạt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động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thêm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xóa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số</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nghiệm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máu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của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trị</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thận</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pic>
        <p:nvPicPr>
          <p:cNvPr id="4" name="Picture 3" descr="A screenshot of a computer&#10;&#10;Description automatically generated">
            <a:extLst>
              <a:ext uri="{FF2B5EF4-FFF2-40B4-BE49-F238E27FC236}">
                <a16:creationId xmlns:a16="http://schemas.microsoft.com/office/drawing/2014/main" id="{4765EAF0-14A5-C821-76FD-D45A805E86CB}"/>
              </a:ext>
            </a:extLst>
          </p:cNvPr>
          <p:cNvPicPr>
            <a:picLocks noChangeAspect="1"/>
          </p:cNvPicPr>
          <p:nvPr/>
        </p:nvPicPr>
        <p:blipFill>
          <a:blip r:embed="rId3"/>
          <a:stretch>
            <a:fillRect/>
          </a:stretch>
        </p:blipFill>
        <p:spPr>
          <a:xfrm>
            <a:off x="969177" y="1587217"/>
            <a:ext cx="6051550" cy="3153410"/>
          </a:xfrm>
          <a:prstGeom prst="rect">
            <a:avLst/>
          </a:prstGeom>
        </p:spPr>
      </p:pic>
    </p:spTree>
    <p:extLst>
      <p:ext uri="{BB962C8B-B14F-4D97-AF65-F5344CB8AC3E}">
        <p14:creationId xmlns:p14="http://schemas.microsoft.com/office/powerpoint/2010/main" val="6009461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32</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HealthCheckScreen</a:t>
            </a:r>
            <a:r>
              <a:rPr lang="en-US" altLang="en-US" sz="2000" b="1" dirty="0">
                <a:latin typeface="Times New Roman" panose="02020603050405020304" pitchFamily="18" charset="0"/>
                <a:cs typeface="Times New Roman" panose="02020603050405020304" pitchFamily="18" charset="0"/>
              </a:rPr>
              <a:t>: Activity </a:t>
            </a:r>
            <a:r>
              <a:rPr lang="en-US" altLang="en-US" sz="2000" b="1" dirty="0" err="1">
                <a:latin typeface="Times New Roman" panose="02020603050405020304" pitchFamily="18" charset="0"/>
                <a:cs typeface="Times New Roman" panose="02020603050405020304" pitchFamily="18" charset="0"/>
              </a:rPr>
              <a:t>cho</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việc</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thêm</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đơn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thuốc</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5626405" y="1679508"/>
            <a:ext cx="3120320" cy="734945"/>
          </a:xfrm>
          <a:prstGeom prst="rect">
            <a:avLst/>
          </a:prstGeom>
          <a:noFill/>
        </p:spPr>
        <p:txBody>
          <a:bodyPr wrap="square">
            <a:spAutoFit/>
          </a:bodyPr>
          <a:lstStyle/>
          <a:p>
            <a:pPr>
              <a:lnSpc>
                <a:spcPct val="120000"/>
              </a:lnSpc>
              <a:spcBef>
                <a:spcPts val="600"/>
              </a:spcBef>
              <a:spcAft>
                <a:spcPts val="600"/>
              </a:spcAft>
            </a:pPr>
            <a:r>
              <a:rPr lang="en-US" sz="1800" kern="100" dirty="0" err="1">
                <a:effectLst/>
                <a:ea typeface="Calibri" panose="020F0502020204030204" pitchFamily="34" charset="0"/>
                <a:cs typeface="Angsana New" panose="02020603050405020304" pitchFamily="18" charset="-34"/>
              </a:rPr>
              <a:t>Hành</a:t>
            </a:r>
            <a:r>
              <a:rPr lang="en-US" sz="1800" kern="100" dirty="0">
                <a:effectLst/>
                <a:ea typeface="Calibri" panose="020F0502020204030204" pitchFamily="34" charset="0"/>
                <a:cs typeface="Angsana New" panose="02020603050405020304" pitchFamily="18" charset="-34"/>
              </a:rPr>
              <a:t> </a:t>
            </a:r>
            <a:r>
              <a:rPr lang="en-US" kern="100" dirty="0">
                <a:ea typeface="Calibri" panose="020F0502020204030204" pitchFamily="34" charset="0"/>
                <a:cs typeface="Angsana New" panose="02020603050405020304" pitchFamily="18" charset="-34"/>
              </a:rPr>
              <a:t>vi </a:t>
            </a:r>
            <a:r>
              <a:rPr lang="en-US" kern="100" dirty="0" err="1">
                <a:ea typeface="Calibri" panose="020F0502020204030204" pitchFamily="34" charset="0"/>
                <a:cs typeface="Angsana New" panose="02020603050405020304" pitchFamily="18" charset="-34"/>
              </a:rPr>
              <a:t>thêm</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dữ</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liệu</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cho</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các</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trường</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là</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gần</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tương</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tự</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nhau</a:t>
            </a:r>
            <a:endParaRPr lang="en-AI" sz="1800" kern="100" dirty="0">
              <a:effectLst/>
              <a:ea typeface="Calibri" panose="020F0502020204030204" pitchFamily="34" charset="0"/>
              <a:cs typeface="Angsana New" panose="02020603050405020304" pitchFamily="18" charset="-34"/>
            </a:endParaRPr>
          </a:p>
        </p:txBody>
      </p:sp>
      <p:pic>
        <p:nvPicPr>
          <p:cNvPr id="7" name="Picture 6" descr="A screenshot of a computer&#10;&#10;Description automatically generated">
            <a:extLst>
              <a:ext uri="{FF2B5EF4-FFF2-40B4-BE49-F238E27FC236}">
                <a16:creationId xmlns:a16="http://schemas.microsoft.com/office/drawing/2014/main" id="{92967E42-3312-32CB-34E0-923CCCD9039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8173" y="1425674"/>
            <a:ext cx="5476012" cy="4775565"/>
          </a:xfrm>
          <a:prstGeom prst="rect">
            <a:avLst/>
          </a:prstGeom>
          <a:noFill/>
          <a:ln>
            <a:noFill/>
          </a:ln>
        </p:spPr>
      </p:pic>
    </p:spTree>
    <p:extLst>
      <p:ext uri="{BB962C8B-B14F-4D97-AF65-F5344CB8AC3E}">
        <p14:creationId xmlns:p14="http://schemas.microsoft.com/office/powerpoint/2010/main" val="36204574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33</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Màn</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PaymentScreen</a:t>
            </a:r>
            <a:endParaRPr lang="en-AI" dirty="0"/>
          </a:p>
        </p:txBody>
      </p:sp>
      <p:sp>
        <p:nvSpPr>
          <p:cNvPr id="8" name="TextBox 7">
            <a:extLst>
              <a:ext uri="{FF2B5EF4-FFF2-40B4-BE49-F238E27FC236}">
                <a16:creationId xmlns:a16="http://schemas.microsoft.com/office/drawing/2014/main" id="{EB51CBD7-1C65-D838-5371-6ACC9090625C}"/>
              </a:ext>
            </a:extLst>
          </p:cNvPr>
          <p:cNvSpPr txBox="1"/>
          <p:nvPr/>
        </p:nvSpPr>
        <p:spPr>
          <a:xfrm>
            <a:off x="856877" y="4785987"/>
            <a:ext cx="7612420" cy="923330"/>
          </a:xfrm>
          <a:prstGeom prst="rect">
            <a:avLst/>
          </a:prstGeom>
          <a:noFill/>
        </p:spPr>
        <p:txBody>
          <a:bodyPr wrap="square">
            <a:spAutoFit/>
          </a:bodyPr>
          <a:lstStyle/>
          <a:p>
            <a:pPr>
              <a:spcBef>
                <a:spcPts val="600"/>
              </a:spcBef>
              <a:spcAft>
                <a:spcPts val="600"/>
              </a:spcAft>
            </a:pPr>
            <a:r>
              <a:rPr lang="en-US" sz="1800" kern="100" dirty="0" err="1">
                <a:effectLst/>
                <a:ea typeface="Calibri" panose="020F0502020204030204" pitchFamily="34" charset="0"/>
                <a:cs typeface="Angsana New" panose="02020603050405020304" pitchFamily="18" charset="-34"/>
              </a:rPr>
              <a:t>Tại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này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sĩ</a:t>
            </a:r>
            <a:r>
              <a:rPr lang="en-US" sz="1800" kern="100" dirty="0">
                <a:effectLst/>
                <a:ea typeface="Calibri" panose="020F0502020204030204" pitchFamily="34" charset="0"/>
                <a:cs typeface="Angsana New" panose="02020603050405020304" pitchFamily="18" charset="-34"/>
              </a:rPr>
              <a:t>, y </a:t>
            </a:r>
            <a:r>
              <a:rPr lang="en-US" sz="1800" kern="100" dirty="0" err="1">
                <a:effectLst/>
                <a:ea typeface="Calibri" panose="020F0502020204030204" pitchFamily="34" charset="0"/>
                <a:cs typeface="Angsana New" panose="02020603050405020304" pitchFamily="18" charset="-34"/>
              </a:rPr>
              <a:t>tá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phụ</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trách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có</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thế</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tổng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hợp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 </a:t>
            </a:r>
            <a:r>
              <a:rPr lang="en-US" sz="1800" kern="100" dirty="0" err="1">
                <a:effectLst/>
                <a:ea typeface="Calibri" panose="020F0502020204030204" pitchFamily="34" charset="0"/>
                <a:cs typeface="Angsana New" panose="02020603050405020304" pitchFamily="18" charset="-34"/>
              </a:rPr>
              <a:t>về</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thuốc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kê</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kèm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giá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thành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từng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loạn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tiến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hành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thuốc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thanh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toán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hóa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đơn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pic>
        <p:nvPicPr>
          <p:cNvPr id="6" name="Picture 5" descr="A screenshot of a computer&#10;&#10;Description automatically generated">
            <a:extLst>
              <a:ext uri="{FF2B5EF4-FFF2-40B4-BE49-F238E27FC236}">
                <a16:creationId xmlns:a16="http://schemas.microsoft.com/office/drawing/2014/main" id="{BF1BF6DB-2C60-2201-3C24-FC0D4E5958A2}"/>
              </a:ext>
            </a:extLst>
          </p:cNvPr>
          <p:cNvPicPr>
            <a:picLocks noChangeAspect="1"/>
          </p:cNvPicPr>
          <p:nvPr/>
        </p:nvPicPr>
        <p:blipFill>
          <a:blip r:embed="rId3"/>
          <a:stretch>
            <a:fillRect/>
          </a:stretch>
        </p:blipFill>
        <p:spPr>
          <a:xfrm>
            <a:off x="951421" y="1424013"/>
            <a:ext cx="6051550" cy="3242945"/>
          </a:xfrm>
          <a:prstGeom prst="rect">
            <a:avLst/>
          </a:prstGeom>
        </p:spPr>
      </p:pic>
    </p:spTree>
    <p:extLst>
      <p:ext uri="{BB962C8B-B14F-4D97-AF65-F5344CB8AC3E}">
        <p14:creationId xmlns:p14="http://schemas.microsoft.com/office/powerpoint/2010/main" val="7338253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34</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Xây</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dựng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lớp</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LogController</a:t>
            </a:r>
            <a:endParaRPr lang="en-AI" dirty="0"/>
          </a:p>
        </p:txBody>
      </p:sp>
      <p:sp>
        <p:nvSpPr>
          <p:cNvPr id="7" name="TextBox 6">
            <a:extLst>
              <a:ext uri="{FF2B5EF4-FFF2-40B4-BE49-F238E27FC236}">
                <a16:creationId xmlns:a16="http://schemas.microsoft.com/office/drawing/2014/main" id="{31503F69-00B6-13AA-53E7-25960B12F3D3}"/>
              </a:ext>
            </a:extLst>
          </p:cNvPr>
          <p:cNvSpPr txBox="1"/>
          <p:nvPr/>
        </p:nvSpPr>
        <p:spPr>
          <a:xfrm>
            <a:off x="235077" y="1445242"/>
            <a:ext cx="8820146" cy="646331"/>
          </a:xfrm>
          <a:prstGeom prst="rect">
            <a:avLst/>
          </a:prstGeom>
          <a:noFill/>
        </p:spPr>
        <p:txBody>
          <a:bodyPr wrap="square">
            <a:spAutoFit/>
          </a:bodyPr>
          <a:lstStyle/>
          <a:p>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Trong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quá</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trình</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hoạt</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động</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luôn</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luôn</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sẽ</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có</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những</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sự</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cố</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xảy</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ra</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các</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ngoại</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lệ</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chưa</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tính</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đến</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và</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khi</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đó</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Log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thể</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hiện</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vai</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trò</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tìm</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ra</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nguyên</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nhân</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sự</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cố</a:t>
            </a:r>
            <a:r>
              <a:rPr lang="en-US" sz="1800" kern="100" dirty="0">
                <a:solidFill>
                  <a:srgbClr val="0000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kern="100" dirty="0" err="1">
                <a:solidFill>
                  <a:srgbClr val="000000"/>
                </a:solidFill>
                <a:latin typeface="Times New Roman" panose="02020603050405020304" pitchFamily="18" charset="0"/>
                <a:ea typeface="Calibri" panose="020F0502020204030204" pitchFamily="34" charset="0"/>
                <a:cs typeface="Angsana New" panose="02020603050405020304" pitchFamily="18" charset="-34"/>
              </a:rPr>
              <a:t>để</a:t>
            </a:r>
            <a:r>
              <a:rPr lang="en-US" kern="100" dirty="0">
                <a:solidFill>
                  <a:srgbClr val="000000"/>
                </a:solidFill>
                <a:latin typeface="Times New Roman" panose="02020603050405020304" pitchFamily="18" charset="0"/>
                <a:ea typeface="Calibri" panose="020F0502020204030204" pitchFamily="34" charset="0"/>
                <a:cs typeface="Angsana New" panose="02020603050405020304" pitchFamily="18" charset="-34"/>
              </a:rPr>
              <a:t> </a:t>
            </a:r>
            <a:r>
              <a:rPr lang="en-US" kern="100" dirty="0" err="1">
                <a:solidFill>
                  <a:srgbClr val="000000"/>
                </a:solidFill>
                <a:latin typeface="Times New Roman" panose="02020603050405020304" pitchFamily="18" charset="0"/>
                <a:ea typeface="Calibri" panose="020F0502020204030204" pitchFamily="34" charset="0"/>
                <a:cs typeface="Angsana New" panose="02020603050405020304" pitchFamily="18" charset="-34"/>
              </a:rPr>
              <a:t>khắc</a:t>
            </a:r>
            <a:r>
              <a:rPr lang="en-US" kern="100" dirty="0">
                <a:solidFill>
                  <a:srgbClr val="000000"/>
                </a:solidFill>
                <a:latin typeface="Times New Roman" panose="02020603050405020304" pitchFamily="18" charset="0"/>
                <a:ea typeface="Calibri" panose="020F0502020204030204" pitchFamily="34" charset="0"/>
                <a:cs typeface="Angsana New" panose="02020603050405020304" pitchFamily="18" charset="-34"/>
              </a:rPr>
              <a:t> </a:t>
            </a:r>
            <a:r>
              <a:rPr lang="en-US" kern="100" dirty="0" err="1">
                <a:solidFill>
                  <a:srgbClr val="000000"/>
                </a:solidFill>
                <a:latin typeface="Times New Roman" panose="02020603050405020304" pitchFamily="18" charset="0"/>
                <a:ea typeface="Calibri" panose="020F0502020204030204" pitchFamily="34" charset="0"/>
                <a:cs typeface="Angsana New" panose="02020603050405020304" pitchFamily="18" charset="-34"/>
              </a:rPr>
              <a:t>phục</a:t>
            </a:r>
            <a:endParaRPr lang="en-AI" dirty="0"/>
          </a:p>
        </p:txBody>
      </p:sp>
      <p:sp>
        <p:nvSpPr>
          <p:cNvPr id="10" name="TextBox 9">
            <a:extLst>
              <a:ext uri="{FF2B5EF4-FFF2-40B4-BE49-F238E27FC236}">
                <a16:creationId xmlns:a16="http://schemas.microsoft.com/office/drawing/2014/main" id="{1B0E8763-B60F-E44E-59BA-B98666945040}"/>
              </a:ext>
            </a:extLst>
          </p:cNvPr>
          <p:cNvSpPr txBox="1"/>
          <p:nvPr/>
        </p:nvSpPr>
        <p:spPr>
          <a:xfrm>
            <a:off x="235077" y="2295359"/>
            <a:ext cx="4825196" cy="2739211"/>
          </a:xfrm>
          <a:prstGeom prst="rect">
            <a:avLst/>
          </a:prstGeom>
          <a:noFill/>
        </p:spPr>
        <p:txBody>
          <a:bodyPr wrap="square">
            <a:spAutoFit/>
          </a:bodyPr>
          <a:lstStyle/>
          <a:p>
            <a:pPr indent="180340">
              <a:spcBef>
                <a:spcPts val="600"/>
              </a:spcBef>
              <a:spcAft>
                <a:spcPts val="600"/>
              </a:spcAft>
            </a:pPr>
            <a:r>
              <a:rPr lang="en-US" sz="1800" kern="100" dirty="0">
                <a:solidFill>
                  <a:srgbClr val="0070C0"/>
                </a:solidFill>
                <a:effectLst/>
                <a:ea typeface="Calibri" panose="020F0502020204030204" pitchFamily="34" charset="0"/>
                <a:cs typeface="Angsana New" panose="02020603050405020304" pitchFamily="18" charset="-34"/>
              </a:rPr>
              <a:t>Class </a:t>
            </a:r>
            <a:r>
              <a:rPr lang="en-US" sz="1800" kern="100" dirty="0" err="1">
                <a:solidFill>
                  <a:srgbClr val="0070C0"/>
                </a:solidFill>
                <a:effectLst/>
                <a:ea typeface="Calibri" panose="020F0502020204030204" pitchFamily="34" charset="0"/>
                <a:cs typeface="Angsana New" panose="02020603050405020304" pitchFamily="18" charset="-34"/>
              </a:rPr>
              <a:t>LogControler</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spcBef>
                <a:spcPts val="600"/>
              </a:spcBef>
              <a:buFont typeface="Symbol" panose="05050102010706020507" pitchFamily="18" charset="2"/>
              <a:buChar char=""/>
            </a:pPr>
            <a:r>
              <a:rPr lang="en-AI" sz="1800" b="1" kern="100" dirty="0">
                <a:effectLst/>
                <a:ea typeface="Calibri" panose="020F0502020204030204" pitchFamily="34" charset="0"/>
                <a:cs typeface="Angsana New" panose="02020603050405020304" pitchFamily="18" charset="-34"/>
              </a:rPr>
              <a:t>static public void </a:t>
            </a:r>
            <a:r>
              <a:rPr lang="en-AI" sz="1800" b="1" kern="100" dirty="0" err="1">
                <a:effectLst/>
                <a:ea typeface="Calibri" panose="020F0502020204030204" pitchFamily="34" charset="0"/>
                <a:cs typeface="Angsana New" panose="02020603050405020304" pitchFamily="18" charset="-34"/>
              </a:rPr>
              <a:t>WriteLog</a:t>
            </a:r>
            <a:r>
              <a:rPr lang="en-AI" sz="1800" b="1" kern="100" dirty="0">
                <a:effectLst/>
                <a:ea typeface="Calibri" panose="020F0502020204030204" pitchFamily="34" charset="0"/>
                <a:cs typeface="Angsana New" panose="02020603050405020304" pitchFamily="18" charset="-34"/>
              </a:rPr>
              <a:t>(string log)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Đây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hàm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phụ</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trách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việc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ghi</a:t>
            </a:r>
            <a:r>
              <a:rPr lang="en-US" sz="1800" kern="100" dirty="0">
                <a:effectLst/>
                <a:ea typeface="Calibri" panose="020F0502020204030204" pitchFamily="34" charset="0"/>
                <a:cs typeface="Angsana New" panose="02020603050405020304" pitchFamily="18" charset="-34"/>
              </a:rPr>
              <a:t> log </a:t>
            </a:r>
            <a:r>
              <a:rPr lang="en-US" sz="1800" kern="100" dirty="0" err="1">
                <a:effectLst/>
                <a:ea typeface="Calibri" panose="020F0502020204030204" pitchFamily="34" charset="0"/>
                <a:cs typeface="Angsana New" panose="02020603050405020304" pitchFamily="18" charset="-34"/>
              </a:rPr>
              <a:t>ra</a:t>
            </a:r>
            <a:r>
              <a:rPr lang="en-US" sz="1800" kern="100" dirty="0">
                <a:effectLst/>
                <a:ea typeface="Calibri" panose="020F0502020204030204" pitchFamily="34" charset="0"/>
                <a:cs typeface="Angsana New" panose="02020603050405020304" pitchFamily="18" charset="-34"/>
              </a:rPr>
              <a:t> file </a:t>
            </a:r>
            <a:r>
              <a:rPr lang="en-US" sz="1800" kern="100" dirty="0" err="1">
                <a:effectLst/>
                <a:ea typeface="Calibri" panose="020F0502020204030204" pitchFamily="34" charset="0"/>
                <a:cs typeface="Angsana New" panose="02020603050405020304" pitchFamily="18" charset="-34"/>
              </a:rPr>
              <a:t>khi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chế</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độ</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ghi</a:t>
            </a:r>
            <a:r>
              <a:rPr lang="en-US" sz="1800" kern="100" dirty="0">
                <a:effectLst/>
                <a:ea typeface="Calibri" panose="020F0502020204030204" pitchFamily="34" charset="0"/>
                <a:cs typeface="Angsana New" panose="02020603050405020304" pitchFamily="18" charset="-34"/>
              </a:rPr>
              <a:t> log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bật</a:t>
            </a:r>
            <a:endParaRPr lang="en-AI" sz="1800" kern="100" dirty="0">
              <a:effectLst/>
              <a:ea typeface="Calibri" panose="020F0502020204030204" pitchFamily="34" charset="0"/>
              <a:cs typeface="Angsana New" panose="02020603050405020304" pitchFamily="18" charset="-34"/>
            </a:endParaRPr>
          </a:p>
          <a:p>
            <a:pPr marL="342900" lvl="0" indent="-342900">
              <a:buFont typeface="Symbol" panose="05050102010706020507" pitchFamily="18" charset="2"/>
              <a:buChar char=""/>
            </a:pPr>
            <a:r>
              <a:rPr lang="en-US" sz="1800" kern="100" dirty="0" err="1">
                <a:effectLst/>
                <a:ea typeface="Calibri" panose="020F0502020204030204" pitchFamily="34" charset="0"/>
                <a:cs typeface="Angsana New" panose="02020603050405020304" pitchFamily="18" charset="-34"/>
              </a:rPr>
              <a:t>Tên</a:t>
            </a:r>
            <a:r>
              <a:rPr lang="en-US" sz="1800" kern="100" dirty="0">
                <a:effectLst/>
                <a:ea typeface="Calibri" panose="020F0502020204030204" pitchFamily="34" charset="0"/>
                <a:cs typeface="Angsana New" panose="02020603050405020304" pitchFamily="18" charset="-34"/>
              </a:rPr>
              <a:t> file: “hospital_</a:t>
            </a:r>
            <a:r>
              <a:rPr lang="en-US" sz="1800" b="1" kern="100" dirty="0">
                <a:effectLst/>
                <a:ea typeface="Calibri" panose="020F0502020204030204" pitchFamily="34" charset="0"/>
                <a:cs typeface="Angsana New" panose="02020603050405020304" pitchFamily="18" charset="-34"/>
              </a:rPr>
              <a:t>yymmdd</a:t>
            </a:r>
            <a:r>
              <a:rPr lang="en-US" sz="1800" kern="100" dirty="0">
                <a:effectLst/>
                <a:ea typeface="Calibri" panose="020F0502020204030204" pitchFamily="34" charset="0"/>
                <a:cs typeface="Angsana New" panose="02020603050405020304" pitchFamily="18" charset="-34"/>
              </a:rPr>
              <a:t>.txt”, </a:t>
            </a:r>
            <a:r>
              <a:rPr lang="en-US" sz="1800" kern="100" dirty="0" err="1">
                <a:effectLst/>
                <a:ea typeface="Calibri" panose="020F0502020204030204" pitchFamily="34" charset="0"/>
                <a:cs typeface="Angsana New" panose="02020603050405020304" pitchFamily="18" charset="-34"/>
              </a:rPr>
              <a:t>trong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đó</a:t>
            </a:r>
            <a:r>
              <a:rPr lang="en-US" sz="1800"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yymmdd</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năm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ngày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dụ</a:t>
            </a:r>
            <a:r>
              <a:rPr lang="en-US" sz="1800" kern="100" dirty="0">
                <a:effectLst/>
                <a:ea typeface="Calibri" panose="020F0502020204030204" pitchFamily="34" charset="0"/>
                <a:cs typeface="Angsana New" panose="02020603050405020304" pitchFamily="18" charset="-34"/>
              </a:rPr>
              <a:t>: hospital_230724.txt.</a:t>
            </a:r>
            <a:endParaRPr lang="en-AI" sz="1800" kern="100" dirty="0">
              <a:effectLst/>
              <a:ea typeface="Calibri" panose="020F0502020204030204" pitchFamily="34" charset="0"/>
              <a:cs typeface="Angsana New" panose="02020603050405020304" pitchFamily="18" charset="-34"/>
            </a:endParaRPr>
          </a:p>
          <a:p>
            <a:pPr marL="342900" lvl="0" indent="-342900">
              <a:spcAft>
                <a:spcPts val="600"/>
              </a:spcAft>
              <a:buFont typeface="Symbol" panose="05050102010706020507" pitchFamily="18" charset="2"/>
              <a:buChar char=""/>
            </a:pPr>
            <a:r>
              <a:rPr lang="en-US" sz="1800" kern="100" dirty="0" err="1">
                <a:effectLst/>
                <a:ea typeface="Calibri" panose="020F0502020204030204" pitchFamily="34" charset="0"/>
                <a:cs typeface="Angsana New" panose="02020603050405020304" pitchFamily="18" charset="-34"/>
              </a:rPr>
              <a:t>Fomat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liệu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trong</a:t>
            </a:r>
            <a:r>
              <a:rPr lang="en-US" sz="1800" kern="100" dirty="0">
                <a:effectLst/>
                <a:ea typeface="Calibri" panose="020F0502020204030204" pitchFamily="34" charset="0"/>
                <a:cs typeface="Angsana New" panose="02020603050405020304" pitchFamily="18" charset="-34"/>
              </a:rPr>
              <a:t> Log: [Current Timestamp], [Log Message]</a:t>
            </a:r>
            <a:endParaRPr lang="en-AI" sz="1800" kern="100" dirty="0">
              <a:effectLst/>
              <a:ea typeface="Calibri" panose="020F0502020204030204" pitchFamily="34" charset="0"/>
              <a:cs typeface="Angsana New" panose="02020603050405020304" pitchFamily="18" charset="-34"/>
            </a:endParaRPr>
          </a:p>
        </p:txBody>
      </p:sp>
      <p:pic>
        <p:nvPicPr>
          <p:cNvPr id="12" name="Picture 11" descr="A screenshot of a computer error&#10;&#10;Description automatically generated">
            <a:extLst>
              <a:ext uri="{FF2B5EF4-FFF2-40B4-BE49-F238E27FC236}">
                <a16:creationId xmlns:a16="http://schemas.microsoft.com/office/drawing/2014/main" id="{2216EFEA-892C-2386-91CA-B3FFCA215C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5858" y="2839341"/>
            <a:ext cx="3749365" cy="1623201"/>
          </a:xfrm>
          <a:prstGeom prst="rect">
            <a:avLst/>
          </a:prstGeom>
        </p:spPr>
      </p:pic>
    </p:spTree>
    <p:extLst>
      <p:ext uri="{BB962C8B-B14F-4D97-AF65-F5344CB8AC3E}">
        <p14:creationId xmlns:p14="http://schemas.microsoft.com/office/powerpoint/2010/main" val="1539129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35</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sz="2000" b="1" dirty="0" err="1">
                <a:latin typeface="Times New Roman" panose="02020603050405020304" pitchFamily="18" charset="0"/>
                <a:cs typeface="Times New Roman" panose="02020603050405020304" pitchFamily="18" charset="0"/>
              </a:rPr>
              <a:t>Xây</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dựng</a:t>
            </a:r>
            <a:r>
              <a:rPr lang="en-US" sz="2000" b="1" dirty="0">
                <a:latin typeface="Times New Roman" panose="02020603050405020304" pitchFamily="18" charset="0"/>
                <a:cs typeface="Times New Roman" panose="02020603050405020304" pitchFamily="18" charset="0"/>
              </a:rPr>
              <a:t> Project Common Handle DB </a:t>
            </a:r>
            <a:endParaRPr lang="en-AI" dirty="0"/>
          </a:p>
        </p:txBody>
      </p:sp>
      <p:sp>
        <p:nvSpPr>
          <p:cNvPr id="7" name="TextBox 6">
            <a:extLst>
              <a:ext uri="{FF2B5EF4-FFF2-40B4-BE49-F238E27FC236}">
                <a16:creationId xmlns:a16="http://schemas.microsoft.com/office/drawing/2014/main" id="{31503F69-00B6-13AA-53E7-25960B12F3D3}"/>
              </a:ext>
            </a:extLst>
          </p:cNvPr>
          <p:cNvSpPr txBox="1"/>
          <p:nvPr/>
        </p:nvSpPr>
        <p:spPr>
          <a:xfrm>
            <a:off x="235077" y="1445242"/>
            <a:ext cx="8173567" cy="1354217"/>
          </a:xfrm>
          <a:prstGeom prst="rect">
            <a:avLst/>
          </a:prstGeom>
          <a:noFill/>
        </p:spPr>
        <p:txBody>
          <a:bodyPr wrap="square">
            <a:spAutoFit/>
          </a:bodyPr>
          <a:lstStyle/>
          <a:p>
            <a:pPr>
              <a:spcBef>
                <a:spcPts val="600"/>
              </a:spcBef>
              <a:spcAft>
                <a:spcPts val="600"/>
              </a:spcAft>
            </a:pPr>
            <a:r>
              <a:rPr lang="en-US" sz="1800" kern="100" dirty="0" err="1">
                <a:effectLst/>
                <a:ea typeface="Calibri" panose="020F0502020204030204" pitchFamily="34" charset="0"/>
                <a:cs typeface="Angsana New" panose="02020603050405020304" pitchFamily="18" charset="-34"/>
              </a:rPr>
              <a:t>Chương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này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chứa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lớp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LibCRUD</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cung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cấp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hoạt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về</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lý</a:t>
            </a:r>
            <a:r>
              <a:rPr lang="en-US" sz="1800" kern="100" dirty="0">
                <a:effectLst/>
                <a:ea typeface="Calibri" panose="020F0502020204030204" pitchFamily="34" charset="0"/>
                <a:cs typeface="Angsana New" panose="02020603050405020304" pitchFamily="18" charset="-34"/>
              </a:rPr>
              <a:t> logic </a:t>
            </a:r>
            <a:r>
              <a:rPr lang="en-US" sz="1800" kern="100" dirty="0" err="1">
                <a:effectLst/>
                <a:ea typeface="Calibri" panose="020F0502020204030204" pitchFamily="34" charset="0"/>
                <a:cs typeface="Angsana New" panose="02020603050405020304" pitchFamily="18" charset="-34"/>
              </a:rPr>
              <a:t>và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phương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thức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tương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với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sở</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liệu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qua </a:t>
            </a:r>
            <a:r>
              <a:rPr lang="en-US" sz="1800" kern="100" dirty="0" err="1">
                <a:effectLst/>
                <a:ea typeface="Calibri" panose="020F0502020204030204" pitchFamily="34" charset="0"/>
                <a:cs typeface="Angsana New" panose="02020603050405020304" pitchFamily="18" charset="-34"/>
              </a:rPr>
              <a:t>việc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Stored Procedure</a:t>
            </a:r>
          </a:p>
          <a:p>
            <a:pPr>
              <a:spcBef>
                <a:spcPts val="600"/>
              </a:spcBef>
              <a:spcAft>
                <a:spcPts val="600"/>
              </a:spcAft>
            </a:pPr>
            <a:r>
              <a:rPr lang="en-US" sz="1800" kern="100" dirty="0" err="1">
                <a:effectLst/>
                <a:ea typeface="Calibri" panose="020F0502020204030204" pitchFamily="34" charset="0"/>
                <a:cs typeface="Angsana New" panose="02020603050405020304" pitchFamily="18" charset="-34"/>
              </a:rPr>
              <a:t>Một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phươn</a:t>
            </a:r>
            <a:r>
              <a:rPr lang="en-US" kern="100" dirty="0" err="1">
                <a:ea typeface="Calibri" panose="020F0502020204030204" pitchFamily="34" charset="0"/>
                <a:cs typeface="Angsana New" panose="02020603050405020304" pitchFamily="18" charset="-34"/>
              </a:rPr>
              <a:t>g</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thức</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như</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bên</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dưới</a:t>
            </a:r>
            <a:r>
              <a:rPr lang="en-US" kern="100" dirty="0">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sp>
        <p:nvSpPr>
          <p:cNvPr id="13" name="TextBox 12">
            <a:extLst>
              <a:ext uri="{FF2B5EF4-FFF2-40B4-BE49-F238E27FC236}">
                <a16:creationId xmlns:a16="http://schemas.microsoft.com/office/drawing/2014/main" id="{9B524730-1966-C1A4-D45C-137D81D593B5}"/>
              </a:ext>
            </a:extLst>
          </p:cNvPr>
          <p:cNvSpPr txBox="1"/>
          <p:nvPr/>
        </p:nvSpPr>
        <p:spPr>
          <a:xfrm>
            <a:off x="235077" y="2858213"/>
            <a:ext cx="7701559" cy="1631216"/>
          </a:xfrm>
          <a:prstGeom prst="rect">
            <a:avLst/>
          </a:prstGeom>
          <a:noFill/>
        </p:spPr>
        <p:txBody>
          <a:bodyPr wrap="square">
            <a:spAutoFit/>
          </a:bodyPr>
          <a:lstStyle/>
          <a:p>
            <a:pPr marL="285750" lvl="0" indent="-285750" algn="just">
              <a:spcBef>
                <a:spcPts val="600"/>
              </a:spcBef>
              <a:spcAft>
                <a:spcPts val="600"/>
              </a:spcAft>
              <a:buFont typeface="Arial" panose="020B0604020202020204" pitchFamily="34" charset="0"/>
              <a:buChar char="•"/>
              <a:tabLst>
                <a:tab pos="457200" algn="l"/>
              </a:tabLst>
            </a:pPr>
            <a:r>
              <a:rPr lang="en-AI" sz="1800" b="1" kern="100" dirty="0" err="1">
                <a:effectLst/>
                <a:ea typeface="Calibri" panose="020F0502020204030204" pitchFamily="34" charset="0"/>
                <a:cs typeface="Angsana New" panose="02020603050405020304" pitchFamily="18" charset="-34"/>
              </a:rPr>
              <a:t>data_insert_update_delete</a:t>
            </a:r>
            <a:r>
              <a:rPr lang="en-AI" sz="1800" b="1" kern="100" dirty="0">
                <a:effectLst/>
                <a:ea typeface="Calibri" panose="020F0502020204030204" pitchFamily="34" charset="0"/>
                <a:cs typeface="Angsana New" panose="02020603050405020304" pitchFamily="18" charset="-34"/>
              </a:rPr>
              <a:t>(string proc, </a:t>
            </a:r>
            <a:r>
              <a:rPr lang="en-AI" sz="1800" b="1" kern="100" dirty="0" err="1">
                <a:effectLst/>
                <a:ea typeface="Calibri" panose="020F0502020204030204" pitchFamily="34" charset="0"/>
                <a:cs typeface="Angsana New" panose="02020603050405020304" pitchFamily="18" charset="-34"/>
              </a:rPr>
              <a:t>Hashtable</a:t>
            </a:r>
            <a:r>
              <a:rPr lang="en-AI" sz="1800" b="1" kern="100" dirty="0">
                <a:effectLst/>
                <a:ea typeface="Calibri" panose="020F0502020204030204" pitchFamily="34" charset="0"/>
                <a:cs typeface="Angsana New" panose="02020603050405020304" pitchFamily="18" charset="-34"/>
              </a:rPr>
              <a:t> </a:t>
            </a:r>
            <a:r>
              <a:rPr lang="en-AI" sz="1800" b="1" kern="100" dirty="0" err="1">
                <a:effectLst/>
                <a:ea typeface="Calibri" panose="020F0502020204030204" pitchFamily="34" charset="0"/>
                <a:cs typeface="Angsana New" panose="02020603050405020304" pitchFamily="18" charset="-34"/>
              </a:rPr>
              <a:t>ht</a:t>
            </a:r>
            <a:r>
              <a:rPr lang="en-AI" sz="1800" b="1" kern="100" dirty="0">
                <a:effectLst/>
                <a:ea typeface="Calibri" panose="020F0502020204030204" pitchFamily="34" charset="0"/>
                <a:cs typeface="Angsana New" panose="02020603050405020304" pitchFamily="18" charset="-34"/>
              </a:rPr>
              <a:t>)</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Phương</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thức</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này</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thực</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hiện</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các</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thao</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tác</a:t>
            </a:r>
            <a:r>
              <a:rPr lang="en-AI" sz="1800" kern="100" dirty="0">
                <a:effectLst/>
                <a:ea typeface="Calibri" panose="020F0502020204030204" pitchFamily="34" charset="0"/>
                <a:cs typeface="Angsana New" panose="02020603050405020304" pitchFamily="18" charset="-34"/>
              </a:rPr>
              <a:t> Insert, Update </a:t>
            </a:r>
            <a:r>
              <a:rPr lang="en-AI" sz="1800" kern="100" dirty="0" err="1">
                <a:effectLst/>
                <a:ea typeface="Calibri" panose="020F0502020204030204" pitchFamily="34" charset="0"/>
                <a:cs typeface="Angsana New" panose="02020603050405020304" pitchFamily="18" charset="-34"/>
              </a:rPr>
              <a:t>và</a:t>
            </a:r>
            <a:r>
              <a:rPr lang="en-AI" sz="1800" kern="100" dirty="0">
                <a:effectLst/>
                <a:ea typeface="Calibri" panose="020F0502020204030204" pitchFamily="34" charset="0"/>
                <a:cs typeface="Angsana New" panose="02020603050405020304" pitchFamily="18" charset="-34"/>
              </a:rPr>
              <a:t> Delete </a:t>
            </a:r>
            <a:r>
              <a:rPr lang="en-AI" sz="1800" kern="100" dirty="0" err="1">
                <a:effectLst/>
                <a:ea typeface="Calibri" panose="020F0502020204030204" pitchFamily="34" charset="0"/>
                <a:cs typeface="Angsana New" panose="02020603050405020304" pitchFamily="18" charset="-34"/>
              </a:rPr>
              <a:t>dữ</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liệu</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vào</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cơ</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sở</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dữ</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liệu</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thông</a:t>
            </a:r>
            <a:r>
              <a:rPr lang="en-AI" sz="1800" kern="100" dirty="0">
                <a:effectLst/>
                <a:ea typeface="Calibri" panose="020F0502020204030204" pitchFamily="34" charset="0"/>
                <a:cs typeface="Angsana New" panose="02020603050405020304" pitchFamily="18" charset="-34"/>
              </a:rPr>
              <a:t> qua </a:t>
            </a:r>
            <a:r>
              <a:rPr lang="en-AI" sz="1800" kern="100" dirty="0" err="1">
                <a:effectLst/>
                <a:ea typeface="Calibri" panose="020F0502020204030204" pitchFamily="34" charset="0"/>
                <a:cs typeface="Angsana New" panose="02020603050405020304" pitchFamily="18" charset="-34"/>
              </a:rPr>
              <a:t>việc</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gọi</a:t>
            </a:r>
            <a:r>
              <a:rPr lang="en-AI" sz="1800" kern="100" dirty="0">
                <a:effectLst/>
                <a:ea typeface="Calibri" panose="020F0502020204030204" pitchFamily="34" charset="0"/>
                <a:cs typeface="Angsana New" panose="02020603050405020304" pitchFamily="18" charset="-34"/>
              </a:rPr>
              <a:t> Stored Procedure (</a:t>
            </a:r>
            <a:r>
              <a:rPr lang="en-AI" sz="1800" b="1" kern="100" dirty="0">
                <a:effectLst/>
                <a:ea typeface="Calibri" panose="020F0502020204030204" pitchFamily="34" charset="0"/>
                <a:cs typeface="Angsana New" panose="02020603050405020304" pitchFamily="18" charset="-34"/>
              </a:rPr>
              <a:t>proc</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và</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truyền</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các</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tham</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số</a:t>
            </a:r>
            <a:r>
              <a:rPr lang="en-AI" sz="1800" kern="100" dirty="0">
                <a:effectLst/>
                <a:ea typeface="Calibri" panose="020F0502020204030204" pitchFamily="34" charset="0"/>
                <a:cs typeface="Angsana New" panose="02020603050405020304" pitchFamily="18" charset="-34"/>
              </a:rPr>
              <a:t> </a:t>
            </a:r>
            <a:r>
              <a:rPr lang="en-AI" sz="1800" kern="100" dirty="0" err="1">
                <a:effectLst/>
                <a:ea typeface="Calibri" panose="020F0502020204030204" pitchFamily="34" charset="0"/>
                <a:cs typeface="Angsana New" panose="02020603050405020304" pitchFamily="18" charset="-34"/>
              </a:rPr>
              <a:t>vào</a:t>
            </a:r>
            <a:r>
              <a:rPr lang="en-AI" sz="1800" kern="100" dirty="0">
                <a:effectLst/>
                <a:ea typeface="Calibri" panose="020F0502020204030204" pitchFamily="34" charset="0"/>
                <a:cs typeface="Angsana New" panose="02020603050405020304" pitchFamily="18" charset="-34"/>
              </a:rPr>
              <a:t> qua </a:t>
            </a:r>
            <a:r>
              <a:rPr lang="en-AI" sz="1800" kern="100" dirty="0" err="1">
                <a:effectLst/>
                <a:ea typeface="Calibri" panose="020F0502020204030204" pitchFamily="34" charset="0"/>
                <a:cs typeface="Angsana New" panose="02020603050405020304" pitchFamily="18" charset="-34"/>
              </a:rPr>
              <a:t>Hashtable</a:t>
            </a:r>
            <a:r>
              <a:rPr lang="en-AI" sz="1800" kern="100" dirty="0">
                <a:effectLst/>
                <a:ea typeface="Calibri" panose="020F0502020204030204" pitchFamily="34" charset="0"/>
                <a:cs typeface="Angsana New" panose="02020603050405020304" pitchFamily="18" charset="-34"/>
              </a:rPr>
              <a:t> (</a:t>
            </a:r>
            <a:r>
              <a:rPr lang="en-AI" sz="1800" b="1" kern="100" dirty="0" err="1">
                <a:effectLst/>
                <a:ea typeface="Calibri" panose="020F0502020204030204" pitchFamily="34" charset="0"/>
                <a:cs typeface="Angsana New" panose="02020603050405020304" pitchFamily="18" charset="-34"/>
              </a:rPr>
              <a:t>ht</a:t>
            </a:r>
            <a:r>
              <a:rPr lang="en-AI"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Hàm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này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sẽ</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kết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quả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số</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nguyên</a:t>
            </a:r>
            <a:r>
              <a:rPr lang="en-US" sz="1800" kern="100" dirty="0">
                <a:effectLst/>
                <a:ea typeface="Calibri" panose="020F0502020204030204" pitchFamily="34" charset="0"/>
                <a:cs typeface="Angsana New" panose="02020603050405020304" pitchFamily="18" charset="-34"/>
              </a:rPr>
              <a:t>.</a:t>
            </a:r>
          </a:p>
          <a:p>
            <a:pPr algn="just">
              <a:spcBef>
                <a:spcPts val="600"/>
              </a:spcBef>
              <a:spcAft>
                <a:spcPts val="600"/>
              </a:spcAft>
              <a:tabLst>
                <a:tab pos="457200" algn="l"/>
              </a:tabLst>
            </a:pPr>
            <a:r>
              <a:rPr lang="en-US" sz="1800" b="1"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b="1" kern="100" dirty="0" err="1">
                <a:effectLst/>
                <a:latin typeface="Times New Roman" panose="02020603050405020304" pitchFamily="18" charset="0"/>
                <a:ea typeface="Calibri" panose="020F0502020204030204" pitchFamily="34" charset="0"/>
                <a:cs typeface="Angsana New" panose="02020603050405020304" pitchFamily="18" charset="-34"/>
              </a:rPr>
              <a:t>Ví</a:t>
            </a:r>
            <a:r>
              <a:rPr lang="en-US" sz="1800" b="1"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b="1" kern="100" dirty="0" err="1">
                <a:effectLst/>
                <a:latin typeface="Times New Roman" panose="02020603050405020304" pitchFamily="18" charset="0"/>
                <a:ea typeface="Calibri" panose="020F0502020204030204" pitchFamily="34" charset="0"/>
                <a:cs typeface="Angsana New" panose="02020603050405020304" pitchFamily="18" charset="-34"/>
              </a:rPr>
              <a:t>dụ</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Để</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thêm</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thông</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tin </a:t>
            </a:r>
            <a:r>
              <a:rPr lang="en-US" sz="1800" kern="100" dirty="0" err="1">
                <a:effectLst/>
                <a:latin typeface="Times New Roman" panose="02020603050405020304" pitchFamily="18" charset="0"/>
                <a:ea typeface="Calibri" panose="020F0502020204030204" pitchFamily="34" charset="0"/>
                <a:cs typeface="Angsana New" panose="02020603050405020304" pitchFamily="18" charset="-34"/>
              </a:rPr>
              <a:t>thuốc</a:t>
            </a:r>
            <a:r>
              <a:rPr lang="en-US" sz="1800" kern="100" dirty="0">
                <a:effectLst/>
                <a:latin typeface="Times New Roman" panose="02020603050405020304" pitchFamily="18" charset="0"/>
                <a:ea typeface="Calibri" panose="020F0502020204030204" pitchFamily="34" charset="0"/>
                <a:cs typeface="Angsana New" panose="02020603050405020304" pitchFamily="18" charset="-34"/>
              </a:rPr>
              <a:t>: </a:t>
            </a:r>
            <a:endParaRPr lang="en-AI" sz="1800" kern="100" dirty="0">
              <a:effectLst/>
              <a:latin typeface="Times New Roman" panose="02020603050405020304" pitchFamily="18" charset="0"/>
              <a:ea typeface="Calibri" panose="020F0502020204030204" pitchFamily="34" charset="0"/>
              <a:cs typeface="Angsana New" panose="02020603050405020304" pitchFamily="18" charset="-34"/>
            </a:endParaRPr>
          </a:p>
        </p:txBody>
      </p:sp>
      <p:pic>
        <p:nvPicPr>
          <p:cNvPr id="15" name="Picture 14" descr="A close-up of a computer code&#10;&#10;Description automatically generated">
            <a:extLst>
              <a:ext uri="{FF2B5EF4-FFF2-40B4-BE49-F238E27FC236}">
                <a16:creationId xmlns:a16="http://schemas.microsoft.com/office/drawing/2014/main" id="{E208EB50-97A6-5BCE-187C-D95D897022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199" y="4627729"/>
            <a:ext cx="4908917" cy="785029"/>
          </a:xfrm>
          <a:prstGeom prst="rect">
            <a:avLst/>
          </a:prstGeom>
        </p:spPr>
      </p:pic>
    </p:spTree>
    <p:extLst>
      <p:ext uri="{BB962C8B-B14F-4D97-AF65-F5344CB8AC3E}">
        <p14:creationId xmlns:p14="http://schemas.microsoft.com/office/powerpoint/2010/main" val="17408328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36</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3. </a:t>
            </a:r>
            <a:r>
              <a:rPr lang="en-US" sz="2800" dirty="0" err="1"/>
              <a:t>Xây</a:t>
            </a:r>
            <a:r>
              <a:rPr lang="en-US" sz="2800" dirty="0"/>
              <a:t> </a:t>
            </a:r>
            <a:r>
              <a:rPr lang="en-US" sz="2800" dirty="0" err="1"/>
              <a:t>dựng</a:t>
            </a:r>
            <a:r>
              <a:rPr lang="en-US" sz="2800" dirty="0"/>
              <a:t> </a:t>
            </a:r>
            <a:r>
              <a:rPr lang="en-US" sz="2800" dirty="0" err="1"/>
              <a:t>chương</a:t>
            </a:r>
            <a:r>
              <a:rPr lang="en-US" sz="2800" dirty="0"/>
              <a:t> </a:t>
            </a:r>
            <a:r>
              <a:rPr lang="en-US" sz="2800" dirty="0" err="1"/>
              <a:t>trình</a:t>
            </a: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sz="2000" b="1" dirty="0" err="1">
                <a:latin typeface="Times New Roman" panose="02020603050405020304" pitchFamily="18" charset="0"/>
                <a:cs typeface="Times New Roman" panose="02020603050405020304" pitchFamily="18" charset="0"/>
              </a:rPr>
              <a:t>Xây</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dựng</a:t>
            </a:r>
            <a:r>
              <a:rPr lang="en-US" sz="2000" b="1" dirty="0">
                <a:latin typeface="Times New Roman" panose="02020603050405020304" pitchFamily="18" charset="0"/>
                <a:cs typeface="Times New Roman" panose="02020603050405020304" pitchFamily="18" charset="0"/>
              </a:rPr>
              <a:t> Project Common Control UI</a:t>
            </a:r>
            <a:endParaRPr lang="en-AI" dirty="0"/>
          </a:p>
        </p:txBody>
      </p:sp>
      <p:sp>
        <p:nvSpPr>
          <p:cNvPr id="7" name="TextBox 6">
            <a:extLst>
              <a:ext uri="{FF2B5EF4-FFF2-40B4-BE49-F238E27FC236}">
                <a16:creationId xmlns:a16="http://schemas.microsoft.com/office/drawing/2014/main" id="{31503F69-00B6-13AA-53E7-25960B12F3D3}"/>
              </a:ext>
            </a:extLst>
          </p:cNvPr>
          <p:cNvSpPr txBox="1"/>
          <p:nvPr/>
        </p:nvSpPr>
        <p:spPr>
          <a:xfrm>
            <a:off x="235077" y="1445242"/>
            <a:ext cx="8173567" cy="1631216"/>
          </a:xfrm>
          <a:prstGeom prst="rect">
            <a:avLst/>
          </a:prstGeom>
          <a:noFill/>
        </p:spPr>
        <p:txBody>
          <a:bodyPr wrap="square">
            <a:spAutoFit/>
          </a:bodyPr>
          <a:lstStyle/>
          <a:p>
            <a:pPr>
              <a:spcBef>
                <a:spcPts val="600"/>
              </a:spcBef>
              <a:spcAft>
                <a:spcPts val="600"/>
              </a:spcAft>
            </a:pPr>
            <a:r>
              <a:rPr lang="en-US" sz="1800" kern="100" dirty="0" err="1">
                <a:effectLst/>
                <a:ea typeface="Calibri" panose="020F0502020204030204" pitchFamily="34" charset="0"/>
                <a:cs typeface="Angsana New" panose="02020603050405020304" pitchFamily="18" charset="-34"/>
              </a:rPr>
              <a:t>Chương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này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cung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cấp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lớp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lý</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hoạt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động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chung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về</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mặt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giao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trong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ứng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dụng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Winform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Tất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hàm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phương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thức</a:t>
            </a:r>
            <a:r>
              <a:rPr lang="en-US" sz="1800" kern="100" dirty="0">
                <a:effectLst/>
                <a:ea typeface="Calibri" panose="020F0502020204030204" pitchFamily="34" charset="0"/>
                <a:cs typeface="Angsana New" panose="02020603050405020304" pitchFamily="18" charset="-34"/>
              </a:rPr>
              <a:t> Static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phép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gọi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tiếp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từ</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tên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lớp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không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cần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khởi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tạo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đối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tượng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lớp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không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chứa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liệu</a:t>
            </a:r>
            <a:r>
              <a:rPr lang="en-US" sz="1800" kern="100" dirty="0">
                <a:effectLst/>
                <a:ea typeface="Calibri" panose="020F0502020204030204" pitchFamily="34" charset="0"/>
                <a:cs typeface="Angsana New" panose="02020603050405020304" pitchFamily="18" charset="-34"/>
              </a:rPr>
              <a:t> hay </a:t>
            </a:r>
            <a:r>
              <a:rPr lang="en-US" sz="1800" kern="100" dirty="0" err="1">
                <a:effectLst/>
                <a:ea typeface="Calibri" panose="020F0502020204030204" pitchFamily="34" charset="0"/>
                <a:cs typeface="Angsana New" panose="02020603050405020304" pitchFamily="18" charset="-34"/>
              </a:rPr>
              <a:t>biến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thành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viên</a:t>
            </a:r>
            <a:r>
              <a:rPr lang="en-US" sz="1800" kern="100" dirty="0">
                <a:effectLst/>
                <a:ea typeface="Calibri" panose="020F0502020204030204" pitchFamily="34" charset="0"/>
                <a:cs typeface="Angsana New" panose="02020603050405020304" pitchFamily="18" charset="-34"/>
              </a:rPr>
              <a:t>.</a:t>
            </a:r>
          </a:p>
          <a:p>
            <a:pPr>
              <a:spcBef>
                <a:spcPts val="600"/>
              </a:spcBef>
              <a:spcAft>
                <a:spcPts val="600"/>
              </a:spcAft>
            </a:pPr>
            <a:r>
              <a:rPr lang="en-US" sz="1800" kern="100" dirty="0" err="1">
                <a:effectLst/>
                <a:ea typeface="Calibri" panose="020F0502020204030204" pitchFamily="34" charset="0"/>
                <a:cs typeface="Angsana New" panose="02020603050405020304" pitchFamily="18" charset="-34"/>
              </a:rPr>
              <a:t>Một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phươn</a:t>
            </a:r>
            <a:r>
              <a:rPr lang="en-US" kern="100" dirty="0" err="1">
                <a:ea typeface="Calibri" panose="020F0502020204030204" pitchFamily="34" charset="0"/>
                <a:cs typeface="Angsana New" panose="02020603050405020304" pitchFamily="18" charset="-34"/>
              </a:rPr>
              <a:t>g</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thức</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như</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bên</a:t>
            </a:r>
            <a:r>
              <a:rPr lang="en-US" kern="100" dirty="0">
                <a:ea typeface="Calibri" panose="020F0502020204030204" pitchFamily="34" charset="0"/>
                <a:cs typeface="Angsana New" panose="02020603050405020304" pitchFamily="18" charset="-34"/>
              </a:rPr>
              <a:t> </a:t>
            </a:r>
            <a:r>
              <a:rPr lang="en-US" kern="100" dirty="0" err="1">
                <a:ea typeface="Calibri" panose="020F0502020204030204" pitchFamily="34" charset="0"/>
                <a:cs typeface="Angsana New" panose="02020603050405020304" pitchFamily="18" charset="-34"/>
              </a:rPr>
              <a:t>dưới</a:t>
            </a:r>
            <a:r>
              <a:rPr lang="en-US" kern="100" dirty="0">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graphicFrame>
        <p:nvGraphicFramePr>
          <p:cNvPr id="4" name="Table 3">
            <a:extLst>
              <a:ext uri="{FF2B5EF4-FFF2-40B4-BE49-F238E27FC236}">
                <a16:creationId xmlns:a16="http://schemas.microsoft.com/office/drawing/2014/main" id="{FB4C9DA8-255A-FA3A-1A21-F6851F38A73D}"/>
              </a:ext>
            </a:extLst>
          </p:cNvPr>
          <p:cNvGraphicFramePr>
            <a:graphicFrameLocks noGrp="1"/>
          </p:cNvGraphicFramePr>
          <p:nvPr/>
        </p:nvGraphicFramePr>
        <p:xfrm>
          <a:off x="307663" y="3294823"/>
          <a:ext cx="8173567" cy="2282832"/>
        </p:xfrm>
        <a:graphic>
          <a:graphicData uri="http://schemas.openxmlformats.org/drawingml/2006/table">
            <a:tbl>
              <a:tblPr firstRow="1" firstCol="1" bandRow="1">
                <a:tableStyleId>{5C22544A-7EE6-4342-B048-85BDC9FD1C3A}</a:tableStyleId>
              </a:tblPr>
              <a:tblGrid>
                <a:gridCol w="3685784">
                  <a:extLst>
                    <a:ext uri="{9D8B030D-6E8A-4147-A177-3AD203B41FA5}">
                      <a16:colId xmlns:a16="http://schemas.microsoft.com/office/drawing/2014/main" val="3931902527"/>
                    </a:ext>
                  </a:extLst>
                </a:gridCol>
                <a:gridCol w="4487783">
                  <a:extLst>
                    <a:ext uri="{9D8B030D-6E8A-4147-A177-3AD203B41FA5}">
                      <a16:colId xmlns:a16="http://schemas.microsoft.com/office/drawing/2014/main" val="1030312507"/>
                    </a:ext>
                  </a:extLst>
                </a:gridCol>
              </a:tblGrid>
              <a:tr h="224143">
                <a:tc>
                  <a:txBody>
                    <a:bodyPr/>
                    <a:lstStyle/>
                    <a:p>
                      <a:pPr algn="ctr">
                        <a:lnSpc>
                          <a:spcPct val="115000"/>
                        </a:lnSpc>
                        <a:spcBef>
                          <a:spcPts val="600"/>
                        </a:spcBef>
                        <a:spcAft>
                          <a:spcPts val="1000"/>
                        </a:spcAft>
                      </a:pPr>
                      <a:r>
                        <a:rPr lang="en-US" sz="1000" kern="100" dirty="0" err="1">
                          <a:effectLst/>
                        </a:rPr>
                        <a:t>Phương</a:t>
                      </a:r>
                      <a:r>
                        <a:rPr lang="en-US" sz="1000" kern="100" dirty="0">
                          <a:effectLst/>
                        </a:rPr>
                        <a:t> </a:t>
                      </a:r>
                      <a:r>
                        <a:rPr lang="en-US" sz="1000" kern="100" dirty="0" err="1">
                          <a:effectLst/>
                        </a:rPr>
                        <a:t>Thức</a:t>
                      </a:r>
                      <a:r>
                        <a:rPr lang="en-US" sz="1000" kern="100" dirty="0">
                          <a:effectLst/>
                        </a:rPr>
                        <a:t> </a:t>
                      </a:r>
                      <a:endParaRPr lang="en-AI" sz="1000" kern="100" dirty="0">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accent6">
                        <a:lumMod val="75000"/>
                      </a:schemeClr>
                    </a:solidFill>
                  </a:tcPr>
                </a:tc>
                <a:tc>
                  <a:txBody>
                    <a:bodyPr/>
                    <a:lstStyle/>
                    <a:p>
                      <a:pPr algn="ctr">
                        <a:lnSpc>
                          <a:spcPct val="115000"/>
                        </a:lnSpc>
                        <a:spcBef>
                          <a:spcPts val="600"/>
                        </a:spcBef>
                        <a:spcAft>
                          <a:spcPts val="1000"/>
                        </a:spcAft>
                      </a:pPr>
                      <a:r>
                        <a:rPr lang="en-US" sz="1000" kern="100" dirty="0" err="1">
                          <a:effectLst/>
                        </a:rPr>
                        <a:t>Mô</a:t>
                      </a:r>
                      <a:r>
                        <a:rPr lang="en-US" sz="1000" kern="100" dirty="0">
                          <a:effectLst/>
                        </a:rPr>
                        <a:t> </a:t>
                      </a:r>
                      <a:r>
                        <a:rPr lang="en-US" sz="1000" kern="100" dirty="0" err="1">
                          <a:effectLst/>
                        </a:rPr>
                        <a:t>tả</a:t>
                      </a:r>
                      <a:r>
                        <a:rPr lang="en-US" sz="1000" kern="100" dirty="0">
                          <a:effectLst/>
                        </a:rPr>
                        <a:t> </a:t>
                      </a:r>
                      <a:endParaRPr lang="en-AI" sz="1000" kern="100" dirty="0">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accent6">
                        <a:lumMod val="75000"/>
                      </a:schemeClr>
                    </a:solidFill>
                  </a:tcPr>
                </a:tc>
                <a:extLst>
                  <a:ext uri="{0D108BD9-81ED-4DB2-BD59-A6C34878D82A}">
                    <a16:rowId xmlns:a16="http://schemas.microsoft.com/office/drawing/2014/main" val="284599540"/>
                  </a:ext>
                </a:extLst>
              </a:tr>
              <a:tr h="555885">
                <a:tc>
                  <a:txBody>
                    <a:bodyPr/>
                    <a:lstStyle/>
                    <a:p>
                      <a:pPr algn="l">
                        <a:lnSpc>
                          <a:spcPct val="115000"/>
                        </a:lnSpc>
                        <a:spcBef>
                          <a:spcPts val="600"/>
                        </a:spcBef>
                        <a:spcAft>
                          <a:spcPts val="600"/>
                        </a:spcAft>
                      </a:pPr>
                      <a:r>
                        <a:rPr lang="en-US" sz="1200" kern="100" dirty="0" err="1">
                          <a:solidFill>
                            <a:schemeClr val="tx1"/>
                          </a:solidFill>
                          <a:effectLst/>
                        </a:rPr>
                        <a:t>showWindow</a:t>
                      </a:r>
                      <a:r>
                        <a:rPr lang="en-US" sz="1200" kern="100" dirty="0">
                          <a:solidFill>
                            <a:schemeClr val="tx1"/>
                          </a:solidFill>
                          <a:effectLst/>
                        </a:rPr>
                        <a:t>(Form </a:t>
                      </a:r>
                      <a:r>
                        <a:rPr lang="en-US" sz="1200" kern="100" dirty="0" err="1">
                          <a:solidFill>
                            <a:schemeClr val="tx1"/>
                          </a:solidFill>
                          <a:effectLst/>
                        </a:rPr>
                        <a:t>openWin</a:t>
                      </a:r>
                      <a:r>
                        <a:rPr lang="en-US" sz="1200" kern="100" dirty="0">
                          <a:solidFill>
                            <a:schemeClr val="tx1"/>
                          </a:solidFill>
                          <a:effectLst/>
                        </a:rPr>
                        <a:t>, Form </a:t>
                      </a:r>
                      <a:r>
                        <a:rPr lang="en-US" sz="1200" kern="100" dirty="0" err="1">
                          <a:solidFill>
                            <a:schemeClr val="tx1"/>
                          </a:solidFill>
                          <a:effectLst/>
                        </a:rPr>
                        <a:t>closeWin</a:t>
                      </a:r>
                      <a:r>
                        <a:rPr lang="en-US" sz="1200" kern="100" dirty="0">
                          <a:solidFill>
                            <a:schemeClr val="tx1"/>
                          </a:solidFill>
                          <a:effectLst/>
                        </a:rPr>
                        <a:t>, Form MDI)</a:t>
                      </a:r>
                      <a:endParaRPr lang="en-AI" sz="1200" kern="100" dirty="0">
                        <a:solidFill>
                          <a:schemeClr val="tx1"/>
                        </a:solidFill>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bg1">
                        <a:lumMod val="95000"/>
                      </a:schemeClr>
                    </a:solidFill>
                  </a:tcPr>
                </a:tc>
                <a:tc>
                  <a:txBody>
                    <a:bodyPr/>
                    <a:lstStyle/>
                    <a:p>
                      <a:pPr algn="l">
                        <a:lnSpc>
                          <a:spcPct val="115000"/>
                        </a:lnSpc>
                        <a:spcBef>
                          <a:spcPts val="600"/>
                        </a:spcBef>
                        <a:spcAft>
                          <a:spcPts val="600"/>
                        </a:spcAft>
                      </a:pPr>
                      <a:r>
                        <a:rPr lang="en-US" sz="1200" kern="100" dirty="0" err="1">
                          <a:solidFill>
                            <a:schemeClr val="tx1"/>
                          </a:solidFill>
                          <a:effectLst/>
                        </a:rPr>
                        <a:t>Đóng</a:t>
                      </a:r>
                      <a:r>
                        <a:rPr lang="en-US" sz="1200" kern="100" dirty="0">
                          <a:solidFill>
                            <a:schemeClr val="tx1"/>
                          </a:solidFill>
                          <a:effectLst/>
                        </a:rPr>
                        <a:t> Form </a:t>
                      </a:r>
                      <a:r>
                        <a:rPr lang="en-US" sz="1200" kern="100" dirty="0" err="1">
                          <a:solidFill>
                            <a:schemeClr val="tx1"/>
                          </a:solidFill>
                          <a:effectLst/>
                        </a:rPr>
                        <a:t>cũ</a:t>
                      </a:r>
                      <a:r>
                        <a:rPr lang="en-US" sz="1200" kern="100" dirty="0">
                          <a:solidFill>
                            <a:schemeClr val="tx1"/>
                          </a:solidFill>
                          <a:effectLst/>
                        </a:rPr>
                        <a:t> (</a:t>
                      </a:r>
                      <a:r>
                        <a:rPr lang="en-US" sz="1200" kern="100" dirty="0" err="1">
                          <a:solidFill>
                            <a:schemeClr val="tx1"/>
                          </a:solidFill>
                          <a:effectLst/>
                        </a:rPr>
                        <a:t>closeWin</a:t>
                      </a:r>
                      <a:r>
                        <a:rPr lang="en-US" sz="1200" kern="100" dirty="0">
                          <a:solidFill>
                            <a:schemeClr val="tx1"/>
                          </a:solidFill>
                          <a:effectLst/>
                        </a:rPr>
                        <a:t>) -&gt; </a:t>
                      </a:r>
                      <a:r>
                        <a:rPr lang="en-US" sz="1200" kern="100" dirty="0" err="1">
                          <a:solidFill>
                            <a:schemeClr val="tx1"/>
                          </a:solidFill>
                          <a:effectLst/>
                        </a:rPr>
                        <a:t>Hiển</a:t>
                      </a:r>
                      <a:r>
                        <a:rPr lang="en-US" sz="1200" kern="100" dirty="0">
                          <a:solidFill>
                            <a:schemeClr val="tx1"/>
                          </a:solidFill>
                          <a:effectLst/>
                        </a:rPr>
                        <a:t> </a:t>
                      </a:r>
                      <a:r>
                        <a:rPr lang="en-US" sz="1200" kern="100" dirty="0" err="1">
                          <a:solidFill>
                            <a:schemeClr val="tx1"/>
                          </a:solidFill>
                          <a:effectLst/>
                        </a:rPr>
                        <a:t>thị</a:t>
                      </a:r>
                      <a:r>
                        <a:rPr lang="en-US" sz="1200" kern="100" dirty="0">
                          <a:solidFill>
                            <a:schemeClr val="tx1"/>
                          </a:solidFill>
                          <a:effectLst/>
                        </a:rPr>
                        <a:t> </a:t>
                      </a:r>
                      <a:r>
                        <a:rPr lang="en-US" sz="1200" kern="100" dirty="0" err="1">
                          <a:solidFill>
                            <a:schemeClr val="tx1"/>
                          </a:solidFill>
                          <a:effectLst/>
                        </a:rPr>
                        <a:t>một</a:t>
                      </a:r>
                      <a:r>
                        <a:rPr lang="en-US" sz="1200" kern="100" dirty="0">
                          <a:solidFill>
                            <a:schemeClr val="tx1"/>
                          </a:solidFill>
                          <a:effectLst/>
                        </a:rPr>
                        <a:t> Form </a:t>
                      </a:r>
                      <a:r>
                        <a:rPr lang="en-US" sz="1200" kern="100" dirty="0" err="1">
                          <a:solidFill>
                            <a:schemeClr val="tx1"/>
                          </a:solidFill>
                          <a:effectLst/>
                        </a:rPr>
                        <a:t>mới</a:t>
                      </a:r>
                      <a:r>
                        <a:rPr lang="en-US" sz="1200" kern="100" dirty="0">
                          <a:solidFill>
                            <a:schemeClr val="tx1"/>
                          </a:solidFill>
                          <a:effectLst/>
                        </a:rPr>
                        <a:t>(</a:t>
                      </a:r>
                      <a:r>
                        <a:rPr lang="en-US" sz="1200" kern="100" dirty="0" err="1">
                          <a:solidFill>
                            <a:schemeClr val="tx1"/>
                          </a:solidFill>
                          <a:effectLst/>
                        </a:rPr>
                        <a:t>openWin</a:t>
                      </a:r>
                      <a:r>
                        <a:rPr lang="en-US" sz="1200" kern="100" dirty="0">
                          <a:solidFill>
                            <a:schemeClr val="tx1"/>
                          </a:solidFill>
                          <a:effectLst/>
                        </a:rPr>
                        <a:t>) -&gt; Form </a:t>
                      </a:r>
                      <a:r>
                        <a:rPr lang="en-US" sz="1200" kern="100" dirty="0" err="1">
                          <a:solidFill>
                            <a:schemeClr val="tx1"/>
                          </a:solidFill>
                          <a:effectLst/>
                        </a:rPr>
                        <a:t>hiển</a:t>
                      </a:r>
                      <a:r>
                        <a:rPr lang="en-US" sz="1200" kern="100" dirty="0">
                          <a:solidFill>
                            <a:schemeClr val="tx1"/>
                          </a:solidFill>
                          <a:effectLst/>
                        </a:rPr>
                        <a:t> </a:t>
                      </a:r>
                      <a:r>
                        <a:rPr lang="en-US" sz="1200" kern="100" dirty="0" err="1">
                          <a:solidFill>
                            <a:schemeClr val="tx1"/>
                          </a:solidFill>
                          <a:effectLst/>
                        </a:rPr>
                        <a:t>thị</a:t>
                      </a:r>
                      <a:r>
                        <a:rPr lang="en-US" sz="1200" kern="100" dirty="0">
                          <a:solidFill>
                            <a:schemeClr val="tx1"/>
                          </a:solidFill>
                          <a:effectLst/>
                        </a:rPr>
                        <a:t> </a:t>
                      </a:r>
                      <a:r>
                        <a:rPr lang="en-US" sz="1200" kern="100" dirty="0" err="1">
                          <a:solidFill>
                            <a:schemeClr val="tx1"/>
                          </a:solidFill>
                          <a:effectLst/>
                        </a:rPr>
                        <a:t>trong</a:t>
                      </a:r>
                      <a:r>
                        <a:rPr lang="en-US" sz="1200" kern="100" dirty="0">
                          <a:solidFill>
                            <a:schemeClr val="tx1"/>
                          </a:solidFill>
                          <a:effectLst/>
                        </a:rPr>
                        <a:t> </a:t>
                      </a:r>
                      <a:r>
                        <a:rPr lang="en-US" sz="1200" kern="100" dirty="0" err="1">
                          <a:solidFill>
                            <a:schemeClr val="tx1"/>
                          </a:solidFill>
                          <a:effectLst/>
                        </a:rPr>
                        <a:t>của</a:t>
                      </a:r>
                      <a:r>
                        <a:rPr lang="en-US" sz="1200" kern="100" dirty="0">
                          <a:solidFill>
                            <a:schemeClr val="tx1"/>
                          </a:solidFill>
                          <a:effectLst/>
                        </a:rPr>
                        <a:t> Form </a:t>
                      </a:r>
                      <a:r>
                        <a:rPr lang="en-US" sz="1200" kern="100" dirty="0" err="1">
                          <a:solidFill>
                            <a:schemeClr val="tx1"/>
                          </a:solidFill>
                          <a:effectLst/>
                        </a:rPr>
                        <a:t>chính</a:t>
                      </a:r>
                      <a:r>
                        <a:rPr lang="en-US" sz="1200" kern="100" dirty="0">
                          <a:solidFill>
                            <a:schemeClr val="tx1"/>
                          </a:solidFill>
                          <a:effectLst/>
                        </a:rPr>
                        <a:t> MDI </a:t>
                      </a:r>
                      <a:endParaRPr lang="en-AI" sz="1200" kern="100" dirty="0">
                        <a:solidFill>
                          <a:schemeClr val="tx1"/>
                        </a:solidFill>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bg1">
                        <a:lumMod val="95000"/>
                      </a:schemeClr>
                    </a:solidFill>
                  </a:tcPr>
                </a:tc>
                <a:extLst>
                  <a:ext uri="{0D108BD9-81ED-4DB2-BD59-A6C34878D82A}">
                    <a16:rowId xmlns:a16="http://schemas.microsoft.com/office/drawing/2014/main" val="2008412253"/>
                  </a:ext>
                </a:extLst>
              </a:tr>
              <a:tr h="573246">
                <a:tc>
                  <a:txBody>
                    <a:bodyPr/>
                    <a:lstStyle/>
                    <a:p>
                      <a:pPr algn="l">
                        <a:lnSpc>
                          <a:spcPct val="115000"/>
                        </a:lnSpc>
                        <a:spcBef>
                          <a:spcPts val="600"/>
                        </a:spcBef>
                        <a:spcAft>
                          <a:spcPts val="600"/>
                        </a:spcAft>
                      </a:pPr>
                      <a:r>
                        <a:rPr lang="en-US" sz="1200" kern="100" dirty="0" err="1">
                          <a:solidFill>
                            <a:schemeClr val="tx1"/>
                          </a:solidFill>
                          <a:effectLst/>
                        </a:rPr>
                        <a:t>showMessage</a:t>
                      </a:r>
                      <a:r>
                        <a:rPr lang="en-US" sz="1200" kern="100" dirty="0">
                          <a:solidFill>
                            <a:schemeClr val="tx1"/>
                          </a:solidFill>
                          <a:effectLst/>
                        </a:rPr>
                        <a:t>(string msg, string type)</a:t>
                      </a:r>
                      <a:endParaRPr lang="en-AI" sz="1200" kern="100" dirty="0">
                        <a:solidFill>
                          <a:schemeClr val="tx1"/>
                        </a:solidFill>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bg1">
                        <a:lumMod val="95000"/>
                      </a:schemeClr>
                    </a:solidFill>
                  </a:tcPr>
                </a:tc>
                <a:tc>
                  <a:txBody>
                    <a:bodyPr/>
                    <a:lstStyle/>
                    <a:p>
                      <a:pPr algn="l">
                        <a:lnSpc>
                          <a:spcPct val="115000"/>
                        </a:lnSpc>
                        <a:spcBef>
                          <a:spcPts val="600"/>
                        </a:spcBef>
                        <a:spcAft>
                          <a:spcPts val="600"/>
                        </a:spcAft>
                      </a:pPr>
                      <a:r>
                        <a:rPr lang="en-US" sz="1200" kern="100" dirty="0" err="1">
                          <a:solidFill>
                            <a:schemeClr val="tx1"/>
                          </a:solidFill>
                          <a:effectLst/>
                        </a:rPr>
                        <a:t>Hiển</a:t>
                      </a:r>
                      <a:r>
                        <a:rPr lang="en-US" sz="1200" kern="100" dirty="0">
                          <a:solidFill>
                            <a:schemeClr val="tx1"/>
                          </a:solidFill>
                          <a:effectLst/>
                        </a:rPr>
                        <a:t> </a:t>
                      </a:r>
                      <a:r>
                        <a:rPr lang="en-US" sz="1200" kern="100" dirty="0" err="1">
                          <a:solidFill>
                            <a:schemeClr val="tx1"/>
                          </a:solidFill>
                          <a:effectLst/>
                        </a:rPr>
                        <a:t>thị</a:t>
                      </a:r>
                      <a:r>
                        <a:rPr lang="en-US" sz="1200" kern="100" dirty="0">
                          <a:solidFill>
                            <a:schemeClr val="tx1"/>
                          </a:solidFill>
                          <a:effectLst/>
                        </a:rPr>
                        <a:t> </a:t>
                      </a:r>
                      <a:r>
                        <a:rPr lang="en-US" sz="1200" kern="100" dirty="0" err="1">
                          <a:solidFill>
                            <a:schemeClr val="tx1"/>
                          </a:solidFill>
                          <a:effectLst/>
                        </a:rPr>
                        <a:t>hộp</a:t>
                      </a:r>
                      <a:r>
                        <a:rPr lang="en-US" sz="1200" kern="100" dirty="0">
                          <a:solidFill>
                            <a:schemeClr val="tx1"/>
                          </a:solidFill>
                          <a:effectLst/>
                        </a:rPr>
                        <a:t> </a:t>
                      </a:r>
                      <a:r>
                        <a:rPr lang="en-US" sz="1200" kern="100" dirty="0" err="1">
                          <a:solidFill>
                            <a:schemeClr val="tx1"/>
                          </a:solidFill>
                          <a:effectLst/>
                        </a:rPr>
                        <a:t>thoại</a:t>
                      </a:r>
                      <a:r>
                        <a:rPr lang="en-US" sz="1200" kern="100" dirty="0">
                          <a:solidFill>
                            <a:schemeClr val="tx1"/>
                          </a:solidFill>
                          <a:effectLst/>
                        </a:rPr>
                        <a:t> </a:t>
                      </a:r>
                      <a:r>
                        <a:rPr lang="en-US" sz="1200" kern="100" dirty="0" err="1">
                          <a:solidFill>
                            <a:schemeClr val="tx1"/>
                          </a:solidFill>
                          <a:effectLst/>
                        </a:rPr>
                        <a:t>thông</a:t>
                      </a:r>
                      <a:r>
                        <a:rPr lang="en-US" sz="1200" kern="100" dirty="0">
                          <a:solidFill>
                            <a:schemeClr val="tx1"/>
                          </a:solidFill>
                          <a:effectLst/>
                        </a:rPr>
                        <a:t> </a:t>
                      </a:r>
                      <a:r>
                        <a:rPr lang="en-US" sz="1200" kern="100" dirty="0" err="1">
                          <a:solidFill>
                            <a:schemeClr val="tx1"/>
                          </a:solidFill>
                          <a:effectLst/>
                        </a:rPr>
                        <a:t>báo</a:t>
                      </a:r>
                      <a:r>
                        <a:rPr lang="en-US" sz="1200" kern="100" dirty="0">
                          <a:solidFill>
                            <a:schemeClr val="tx1"/>
                          </a:solidFill>
                          <a:effectLst/>
                        </a:rPr>
                        <a:t> </a:t>
                      </a:r>
                      <a:r>
                        <a:rPr lang="en-US" sz="1200" kern="100" dirty="0" err="1">
                          <a:solidFill>
                            <a:schemeClr val="tx1"/>
                          </a:solidFill>
                          <a:effectLst/>
                        </a:rPr>
                        <a:t>cho</a:t>
                      </a:r>
                      <a:r>
                        <a:rPr lang="en-US" sz="1200" kern="100" dirty="0">
                          <a:solidFill>
                            <a:schemeClr val="tx1"/>
                          </a:solidFill>
                          <a:effectLst/>
                        </a:rPr>
                        <a:t> </a:t>
                      </a:r>
                      <a:r>
                        <a:rPr lang="en-US" sz="1200" kern="100" dirty="0" err="1">
                          <a:solidFill>
                            <a:schemeClr val="tx1"/>
                          </a:solidFill>
                          <a:effectLst/>
                        </a:rPr>
                        <a:t>người</a:t>
                      </a:r>
                      <a:r>
                        <a:rPr lang="en-US" sz="1200" kern="100" dirty="0">
                          <a:solidFill>
                            <a:schemeClr val="tx1"/>
                          </a:solidFill>
                          <a:effectLst/>
                        </a:rPr>
                        <a:t> dung </a:t>
                      </a:r>
                      <a:r>
                        <a:rPr lang="en-US" sz="1200" kern="100" dirty="0" err="1">
                          <a:solidFill>
                            <a:schemeClr val="tx1"/>
                          </a:solidFill>
                          <a:effectLst/>
                        </a:rPr>
                        <a:t>Nội</a:t>
                      </a:r>
                      <a:r>
                        <a:rPr lang="en-US" sz="1200" kern="100" dirty="0">
                          <a:solidFill>
                            <a:schemeClr val="tx1"/>
                          </a:solidFill>
                          <a:effectLst/>
                        </a:rPr>
                        <a:t> dung </a:t>
                      </a:r>
                      <a:r>
                        <a:rPr lang="en-US" sz="1200" kern="100" dirty="0" err="1">
                          <a:solidFill>
                            <a:schemeClr val="tx1"/>
                          </a:solidFill>
                          <a:effectLst/>
                        </a:rPr>
                        <a:t>hiển</a:t>
                      </a:r>
                      <a:r>
                        <a:rPr lang="en-US" sz="1200" kern="100" dirty="0">
                          <a:solidFill>
                            <a:schemeClr val="tx1"/>
                          </a:solidFill>
                          <a:effectLst/>
                        </a:rPr>
                        <a:t> </a:t>
                      </a:r>
                      <a:r>
                        <a:rPr lang="en-US" sz="1200" kern="100" dirty="0" err="1">
                          <a:solidFill>
                            <a:schemeClr val="tx1"/>
                          </a:solidFill>
                          <a:effectLst/>
                        </a:rPr>
                        <a:t>thị</a:t>
                      </a:r>
                      <a:r>
                        <a:rPr lang="en-US" sz="1200" kern="100" dirty="0">
                          <a:solidFill>
                            <a:schemeClr val="tx1"/>
                          </a:solidFill>
                          <a:effectLst/>
                        </a:rPr>
                        <a:t>: </a:t>
                      </a:r>
                      <a:r>
                        <a:rPr lang="en-US" sz="1200" kern="100" dirty="0" err="1">
                          <a:solidFill>
                            <a:schemeClr val="tx1"/>
                          </a:solidFill>
                          <a:effectLst/>
                        </a:rPr>
                        <a:t>msg.Loại</a:t>
                      </a:r>
                      <a:r>
                        <a:rPr lang="en-US" sz="1200" kern="100" dirty="0">
                          <a:solidFill>
                            <a:schemeClr val="tx1"/>
                          </a:solidFill>
                          <a:effectLst/>
                        </a:rPr>
                        <a:t> </a:t>
                      </a:r>
                      <a:r>
                        <a:rPr lang="en-US" sz="1200" kern="100" dirty="0" err="1">
                          <a:solidFill>
                            <a:schemeClr val="tx1"/>
                          </a:solidFill>
                          <a:effectLst/>
                        </a:rPr>
                        <a:t>MessageBox</a:t>
                      </a:r>
                      <a:r>
                        <a:rPr lang="en-US" sz="1200" kern="100" dirty="0">
                          <a:solidFill>
                            <a:schemeClr val="tx1"/>
                          </a:solidFill>
                          <a:effectLst/>
                        </a:rPr>
                        <a:t>: type bao </a:t>
                      </a:r>
                      <a:r>
                        <a:rPr lang="en-US" sz="1200" kern="100" dirty="0" err="1">
                          <a:solidFill>
                            <a:schemeClr val="tx1"/>
                          </a:solidFill>
                          <a:effectLst/>
                        </a:rPr>
                        <a:t>gồm</a:t>
                      </a:r>
                      <a:r>
                        <a:rPr lang="en-US" sz="1200" kern="100" dirty="0">
                          <a:solidFill>
                            <a:schemeClr val="tx1"/>
                          </a:solidFill>
                          <a:effectLst/>
                        </a:rPr>
                        <a:t> (“</a:t>
                      </a:r>
                      <a:r>
                        <a:rPr lang="en-US" sz="1200" kern="100" dirty="0" err="1">
                          <a:solidFill>
                            <a:schemeClr val="tx1"/>
                          </a:solidFill>
                          <a:effectLst/>
                        </a:rPr>
                        <a:t>error”,”success”,”warning</a:t>
                      </a:r>
                      <a:r>
                        <a:rPr lang="en-US" sz="1200" kern="100" dirty="0">
                          <a:solidFill>
                            <a:schemeClr val="tx1"/>
                          </a:solidFill>
                          <a:effectLst/>
                        </a:rPr>
                        <a:t>” )</a:t>
                      </a:r>
                      <a:endParaRPr lang="en-AI" sz="1200" kern="100" dirty="0">
                        <a:solidFill>
                          <a:schemeClr val="tx1"/>
                        </a:solidFill>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bg1">
                        <a:lumMod val="95000"/>
                      </a:schemeClr>
                    </a:solidFill>
                  </a:tcPr>
                </a:tc>
                <a:extLst>
                  <a:ext uri="{0D108BD9-81ED-4DB2-BD59-A6C34878D82A}">
                    <a16:rowId xmlns:a16="http://schemas.microsoft.com/office/drawing/2014/main" val="320567912"/>
                  </a:ext>
                </a:extLst>
              </a:tr>
              <a:tr h="464779">
                <a:tc>
                  <a:txBody>
                    <a:bodyPr/>
                    <a:lstStyle/>
                    <a:p>
                      <a:pPr algn="l">
                        <a:lnSpc>
                          <a:spcPct val="115000"/>
                        </a:lnSpc>
                        <a:spcBef>
                          <a:spcPts val="600"/>
                        </a:spcBef>
                        <a:spcAft>
                          <a:spcPts val="600"/>
                        </a:spcAft>
                      </a:pPr>
                      <a:r>
                        <a:rPr lang="en-US" sz="1200" kern="100">
                          <a:solidFill>
                            <a:schemeClr val="tx1"/>
                          </a:solidFill>
                          <a:effectLst/>
                        </a:rPr>
                        <a:t>resetEnable(Panel p)</a:t>
                      </a:r>
                      <a:endParaRPr lang="en-AI" sz="1200" kern="100">
                        <a:solidFill>
                          <a:schemeClr val="tx1"/>
                        </a:solidFill>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bg1">
                        <a:lumMod val="95000"/>
                      </a:schemeClr>
                    </a:solidFill>
                  </a:tcPr>
                </a:tc>
                <a:tc>
                  <a:txBody>
                    <a:bodyPr/>
                    <a:lstStyle/>
                    <a:p>
                      <a:pPr algn="l">
                        <a:lnSpc>
                          <a:spcPct val="115000"/>
                        </a:lnSpc>
                        <a:spcBef>
                          <a:spcPts val="600"/>
                        </a:spcBef>
                        <a:spcAft>
                          <a:spcPts val="600"/>
                        </a:spcAft>
                      </a:pPr>
                      <a:r>
                        <a:rPr lang="en-US" sz="1200" kern="100">
                          <a:solidFill>
                            <a:schemeClr val="tx1"/>
                          </a:solidFill>
                          <a:effectLst/>
                        </a:rPr>
                        <a:t>Xóa tất cả giá trị và Enable của các component(textbox, editbox, radiobutton,..) chứa trong Panel p </a:t>
                      </a:r>
                      <a:endParaRPr lang="en-AI" sz="1200" kern="100">
                        <a:solidFill>
                          <a:schemeClr val="tx1"/>
                        </a:solidFill>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bg1">
                        <a:lumMod val="95000"/>
                      </a:schemeClr>
                    </a:solidFill>
                  </a:tcPr>
                </a:tc>
                <a:extLst>
                  <a:ext uri="{0D108BD9-81ED-4DB2-BD59-A6C34878D82A}">
                    <a16:rowId xmlns:a16="http://schemas.microsoft.com/office/drawing/2014/main" val="3485966529"/>
                  </a:ext>
                </a:extLst>
              </a:tr>
              <a:tr h="464779">
                <a:tc>
                  <a:txBody>
                    <a:bodyPr/>
                    <a:lstStyle/>
                    <a:p>
                      <a:pPr algn="l">
                        <a:lnSpc>
                          <a:spcPct val="115000"/>
                        </a:lnSpc>
                        <a:spcBef>
                          <a:spcPts val="600"/>
                        </a:spcBef>
                        <a:spcAft>
                          <a:spcPts val="600"/>
                        </a:spcAft>
                      </a:pPr>
                      <a:r>
                        <a:rPr lang="en-US" sz="1200" kern="100">
                          <a:solidFill>
                            <a:schemeClr val="tx1"/>
                          </a:solidFill>
                          <a:effectLst/>
                        </a:rPr>
                        <a:t>resetDisable(Panel p)</a:t>
                      </a:r>
                      <a:endParaRPr lang="en-AI" sz="1200" kern="100">
                        <a:solidFill>
                          <a:schemeClr val="tx1"/>
                        </a:solidFill>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bg1">
                        <a:lumMod val="95000"/>
                      </a:schemeClr>
                    </a:solidFill>
                  </a:tcPr>
                </a:tc>
                <a:tc>
                  <a:txBody>
                    <a:bodyPr/>
                    <a:lstStyle/>
                    <a:p>
                      <a:pPr algn="l">
                        <a:lnSpc>
                          <a:spcPct val="115000"/>
                        </a:lnSpc>
                        <a:spcBef>
                          <a:spcPts val="600"/>
                        </a:spcBef>
                        <a:spcAft>
                          <a:spcPts val="600"/>
                        </a:spcAft>
                      </a:pPr>
                      <a:r>
                        <a:rPr lang="en-US" sz="1200" kern="100" dirty="0" err="1">
                          <a:solidFill>
                            <a:schemeClr val="tx1"/>
                          </a:solidFill>
                          <a:effectLst/>
                        </a:rPr>
                        <a:t>Xóa</a:t>
                      </a:r>
                      <a:r>
                        <a:rPr lang="en-US" sz="1200" kern="100" dirty="0">
                          <a:solidFill>
                            <a:schemeClr val="tx1"/>
                          </a:solidFill>
                          <a:effectLst/>
                        </a:rPr>
                        <a:t> </a:t>
                      </a:r>
                      <a:r>
                        <a:rPr lang="en-US" sz="1200" kern="100" dirty="0" err="1">
                          <a:solidFill>
                            <a:schemeClr val="tx1"/>
                          </a:solidFill>
                          <a:effectLst/>
                        </a:rPr>
                        <a:t>tất</a:t>
                      </a:r>
                      <a:r>
                        <a:rPr lang="en-US" sz="1200" kern="100" dirty="0">
                          <a:solidFill>
                            <a:schemeClr val="tx1"/>
                          </a:solidFill>
                          <a:effectLst/>
                        </a:rPr>
                        <a:t> </a:t>
                      </a:r>
                      <a:r>
                        <a:rPr lang="en-US" sz="1200" kern="100" dirty="0" err="1">
                          <a:solidFill>
                            <a:schemeClr val="tx1"/>
                          </a:solidFill>
                          <a:effectLst/>
                        </a:rPr>
                        <a:t>cả</a:t>
                      </a:r>
                      <a:r>
                        <a:rPr lang="en-US" sz="1200" kern="100" dirty="0">
                          <a:solidFill>
                            <a:schemeClr val="tx1"/>
                          </a:solidFill>
                          <a:effectLst/>
                        </a:rPr>
                        <a:t> </a:t>
                      </a:r>
                      <a:r>
                        <a:rPr lang="en-US" sz="1200" kern="100" dirty="0" err="1">
                          <a:solidFill>
                            <a:schemeClr val="tx1"/>
                          </a:solidFill>
                          <a:effectLst/>
                        </a:rPr>
                        <a:t>giá</a:t>
                      </a:r>
                      <a:r>
                        <a:rPr lang="en-US" sz="1200" kern="100" dirty="0">
                          <a:solidFill>
                            <a:schemeClr val="tx1"/>
                          </a:solidFill>
                          <a:effectLst/>
                        </a:rPr>
                        <a:t> </a:t>
                      </a:r>
                      <a:r>
                        <a:rPr lang="en-US" sz="1200" kern="100" dirty="0" err="1">
                          <a:solidFill>
                            <a:schemeClr val="tx1"/>
                          </a:solidFill>
                          <a:effectLst/>
                        </a:rPr>
                        <a:t>trị</a:t>
                      </a:r>
                      <a:r>
                        <a:rPr lang="en-US" sz="1200" kern="100" dirty="0">
                          <a:solidFill>
                            <a:schemeClr val="tx1"/>
                          </a:solidFill>
                          <a:effectLst/>
                        </a:rPr>
                        <a:t> </a:t>
                      </a:r>
                      <a:r>
                        <a:rPr lang="en-US" sz="1200" kern="100" dirty="0" err="1">
                          <a:solidFill>
                            <a:schemeClr val="tx1"/>
                          </a:solidFill>
                          <a:effectLst/>
                        </a:rPr>
                        <a:t>và</a:t>
                      </a:r>
                      <a:r>
                        <a:rPr lang="en-US" sz="1200" kern="100" dirty="0">
                          <a:solidFill>
                            <a:schemeClr val="tx1"/>
                          </a:solidFill>
                          <a:effectLst/>
                        </a:rPr>
                        <a:t> Disable </a:t>
                      </a:r>
                      <a:r>
                        <a:rPr lang="en-US" sz="1200" kern="100" dirty="0" err="1">
                          <a:solidFill>
                            <a:schemeClr val="tx1"/>
                          </a:solidFill>
                          <a:effectLst/>
                        </a:rPr>
                        <a:t>của</a:t>
                      </a:r>
                      <a:r>
                        <a:rPr lang="en-US" sz="1200" kern="100" dirty="0">
                          <a:solidFill>
                            <a:schemeClr val="tx1"/>
                          </a:solidFill>
                          <a:effectLst/>
                        </a:rPr>
                        <a:t> </a:t>
                      </a:r>
                      <a:r>
                        <a:rPr lang="en-US" sz="1200" kern="100" dirty="0" err="1">
                          <a:solidFill>
                            <a:schemeClr val="tx1"/>
                          </a:solidFill>
                          <a:effectLst/>
                        </a:rPr>
                        <a:t>các</a:t>
                      </a:r>
                      <a:r>
                        <a:rPr lang="en-US" sz="1200" kern="100" dirty="0">
                          <a:solidFill>
                            <a:schemeClr val="tx1"/>
                          </a:solidFill>
                          <a:effectLst/>
                        </a:rPr>
                        <a:t> component(textbox, </a:t>
                      </a:r>
                      <a:r>
                        <a:rPr lang="en-US" sz="1200" kern="100" dirty="0" err="1">
                          <a:solidFill>
                            <a:schemeClr val="tx1"/>
                          </a:solidFill>
                          <a:effectLst/>
                        </a:rPr>
                        <a:t>editbox</a:t>
                      </a:r>
                      <a:r>
                        <a:rPr lang="en-US" sz="1200" kern="100" dirty="0">
                          <a:solidFill>
                            <a:schemeClr val="tx1"/>
                          </a:solidFill>
                          <a:effectLst/>
                        </a:rPr>
                        <a:t>, </a:t>
                      </a:r>
                      <a:r>
                        <a:rPr lang="en-US" sz="1200" kern="100" dirty="0" err="1">
                          <a:solidFill>
                            <a:schemeClr val="tx1"/>
                          </a:solidFill>
                          <a:effectLst/>
                        </a:rPr>
                        <a:t>radiobutton</a:t>
                      </a:r>
                      <a:r>
                        <a:rPr lang="en-US" sz="1200" kern="100" dirty="0">
                          <a:solidFill>
                            <a:schemeClr val="tx1"/>
                          </a:solidFill>
                          <a:effectLst/>
                        </a:rPr>
                        <a:t>,..) </a:t>
                      </a:r>
                      <a:r>
                        <a:rPr lang="en-US" sz="1200" kern="100" dirty="0" err="1">
                          <a:solidFill>
                            <a:schemeClr val="tx1"/>
                          </a:solidFill>
                          <a:effectLst/>
                        </a:rPr>
                        <a:t>chứa</a:t>
                      </a:r>
                      <a:r>
                        <a:rPr lang="en-US" sz="1200" kern="100" dirty="0">
                          <a:solidFill>
                            <a:schemeClr val="tx1"/>
                          </a:solidFill>
                          <a:effectLst/>
                        </a:rPr>
                        <a:t> </a:t>
                      </a:r>
                      <a:r>
                        <a:rPr lang="en-US" sz="1200" kern="100" dirty="0" err="1">
                          <a:solidFill>
                            <a:schemeClr val="tx1"/>
                          </a:solidFill>
                          <a:effectLst/>
                        </a:rPr>
                        <a:t>trong</a:t>
                      </a:r>
                      <a:r>
                        <a:rPr lang="en-US" sz="1200" kern="100" dirty="0">
                          <a:solidFill>
                            <a:schemeClr val="tx1"/>
                          </a:solidFill>
                          <a:effectLst/>
                        </a:rPr>
                        <a:t> Panel p</a:t>
                      </a:r>
                      <a:endParaRPr lang="en-AI" sz="1200" kern="100" dirty="0">
                        <a:solidFill>
                          <a:schemeClr val="tx1"/>
                        </a:solidFill>
                        <a:effectLst/>
                        <a:latin typeface="Times New Roman" panose="02020603050405020304" pitchFamily="18" charset="0"/>
                        <a:ea typeface="Calibri" panose="020F0502020204030204" pitchFamily="34" charset="0"/>
                        <a:cs typeface="Angsana New" panose="02020603050405020304" pitchFamily="18" charset="-34"/>
                      </a:endParaRPr>
                    </a:p>
                  </a:txBody>
                  <a:tcPr marL="53369" marR="53369" marT="0" marB="0">
                    <a:solidFill>
                      <a:schemeClr val="bg1">
                        <a:lumMod val="95000"/>
                      </a:schemeClr>
                    </a:solidFill>
                  </a:tcPr>
                </a:tc>
                <a:extLst>
                  <a:ext uri="{0D108BD9-81ED-4DB2-BD59-A6C34878D82A}">
                    <a16:rowId xmlns:a16="http://schemas.microsoft.com/office/drawing/2014/main" val="2506720207"/>
                  </a:ext>
                </a:extLst>
              </a:tr>
            </a:tbl>
          </a:graphicData>
        </a:graphic>
      </p:graphicFrame>
    </p:spTree>
    <p:extLst>
      <p:ext uri="{BB962C8B-B14F-4D97-AF65-F5344CB8AC3E}">
        <p14:creationId xmlns:p14="http://schemas.microsoft.com/office/powerpoint/2010/main" val="39172200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37</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4. </a:t>
            </a:r>
            <a:r>
              <a:rPr lang="vi-VN" dirty="0"/>
              <a:t>Đánh giá, kết luận và hướng phát triển</a:t>
            </a:r>
            <a:br>
              <a:rPr lang="vi-VN" dirty="0"/>
            </a:b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sz="2000" b="1" dirty="0" err="1">
                <a:latin typeface="Times New Roman" panose="02020603050405020304" pitchFamily="18" charset="0"/>
                <a:cs typeface="Times New Roman" panose="02020603050405020304" pitchFamily="18" charset="0"/>
              </a:rPr>
              <a:t>Đánh</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giá</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kết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quả</a:t>
            </a:r>
            <a:endParaRPr lang="en-AI" dirty="0"/>
          </a:p>
        </p:txBody>
      </p:sp>
      <p:sp>
        <p:nvSpPr>
          <p:cNvPr id="7" name="TextBox 6">
            <a:extLst>
              <a:ext uri="{FF2B5EF4-FFF2-40B4-BE49-F238E27FC236}">
                <a16:creationId xmlns:a16="http://schemas.microsoft.com/office/drawing/2014/main" id="{31503F69-00B6-13AA-53E7-25960B12F3D3}"/>
              </a:ext>
            </a:extLst>
          </p:cNvPr>
          <p:cNvSpPr txBox="1"/>
          <p:nvPr/>
        </p:nvSpPr>
        <p:spPr>
          <a:xfrm>
            <a:off x="235077" y="1445242"/>
            <a:ext cx="8173567" cy="3754874"/>
          </a:xfrm>
          <a:prstGeom prst="rect">
            <a:avLst/>
          </a:prstGeom>
          <a:noFill/>
        </p:spPr>
        <p:txBody>
          <a:bodyPr wrap="square">
            <a:spAutoFit/>
          </a:bodyPr>
          <a:lstStyle/>
          <a:p>
            <a:pPr marL="285750" indent="-285750">
              <a:spcBef>
                <a:spcPts val="600"/>
              </a:spcBef>
              <a:spcAft>
                <a:spcPts val="600"/>
              </a:spcAft>
              <a:buFont typeface="Arial" panose="020B0604020202020204" pitchFamily="34" charset="0"/>
              <a:buChar char="•"/>
            </a:pPr>
            <a:r>
              <a:rPr lang="en-US" sz="1800" kern="100" dirty="0" err="1">
                <a:effectLst/>
                <a:ea typeface="Calibri" panose="020F0502020204030204" pitchFamily="34" charset="0"/>
                <a:cs typeface="Angsana New" panose="02020603050405020304" pitchFamily="18" charset="-34"/>
              </a:rPr>
              <a:t>Hệ</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thống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quản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ký</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 </a:t>
            </a:r>
            <a:r>
              <a:rPr lang="en-US" sz="1800" kern="100" dirty="0" err="1">
                <a:effectLst/>
                <a:ea typeface="Calibri" panose="020F0502020204030204" pitchFamily="34" charset="0"/>
                <a:cs typeface="Angsana New" panose="02020603050405020304" pitchFamily="18" charset="-34"/>
              </a:rPr>
              <a:t>của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thận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tao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gồm</a:t>
            </a:r>
            <a:r>
              <a:rPr lang="en-US" sz="1800" kern="100" dirty="0">
                <a:effectLst/>
                <a:ea typeface="Calibri" panose="020F0502020204030204" pitchFamily="34" charset="0"/>
                <a:cs typeface="Angsana New" panose="02020603050405020304" pitchFamily="18" charset="-34"/>
              </a:rPr>
              <a:t> 1 server </a:t>
            </a:r>
            <a:r>
              <a:rPr lang="en-US" sz="1800" kern="100" dirty="0" err="1">
                <a:effectLst/>
                <a:ea typeface="Calibri" panose="020F0502020204030204" pitchFamily="34" charset="0"/>
                <a:cs typeface="Angsana New" panose="02020603050405020304" pitchFamily="18" charset="-34"/>
              </a:rPr>
              <a:t>và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clien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chạy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chương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trình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Winfrom</a:t>
            </a:r>
            <a:r>
              <a:rPr lang="en-US" sz="1800" kern="100" dirty="0">
                <a:effectLst/>
                <a:ea typeface="Calibri" panose="020F0502020204030204" pitchFamily="34" charset="0"/>
                <a:cs typeface="Angsana New" panose="02020603050405020304" pitchFamily="18" charset="-34"/>
              </a:rPr>
              <a:t> ban </a:t>
            </a:r>
            <a:r>
              <a:rPr lang="en-US" sz="1800" kern="100" dirty="0" err="1">
                <a:effectLst/>
                <a:ea typeface="Calibri" panose="020F0502020204030204" pitchFamily="34" charset="0"/>
                <a:cs typeface="Angsana New" panose="02020603050405020304" pitchFamily="18" charset="-34"/>
              </a:rPr>
              <a:t>đầu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đáp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ứng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yêu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cầu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đặt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ra</a:t>
            </a:r>
            <a:endParaRPr lang="en-US" sz="1800" kern="100" dirty="0">
              <a:effectLst/>
              <a:ea typeface="Calibri" panose="020F0502020204030204" pitchFamily="34" charset="0"/>
              <a:cs typeface="Angsana New" panose="02020603050405020304" pitchFamily="18" charset="-34"/>
            </a:endParaRPr>
          </a:p>
          <a:p>
            <a:pPr marL="285750" indent="-285750">
              <a:spcBef>
                <a:spcPts val="600"/>
              </a:spcBef>
              <a:spcAft>
                <a:spcPts val="600"/>
              </a:spcAft>
              <a:buFont typeface="Arial" panose="020B0604020202020204" pitchFamily="34" charset="0"/>
              <a:buChar char="•"/>
            </a:pPr>
            <a:r>
              <a:rPr lang="en-US" sz="1800" kern="100" dirty="0" err="1">
                <a:effectLst/>
                <a:ea typeface="Calibri" panose="020F0502020204030204" pitchFamily="34" charset="0"/>
                <a:cs typeface="Angsana New" panose="02020603050405020304" pitchFamily="18" charset="-34"/>
              </a:rPr>
              <a:t>Dễ</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dụng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bộ</a:t>
            </a:r>
            <a:r>
              <a:rPr lang="en-US" sz="1800" kern="100" dirty="0">
                <a:effectLst/>
                <a:ea typeface="Calibri" panose="020F0502020204030204" pitchFamily="34" charset="0"/>
                <a:cs typeface="Angsana New" panose="02020603050405020304" pitchFamily="18" charset="-34"/>
              </a:rPr>
              <a:t> y </a:t>
            </a:r>
            <a:r>
              <a:rPr lang="en-US" sz="1800" kern="100" dirty="0" err="1">
                <a:effectLst/>
                <a:ea typeface="Calibri" panose="020F0502020204030204" pitchFamily="34" charset="0"/>
                <a:cs typeface="Angsana New" panose="02020603050405020304" pitchFamily="18" charset="-34"/>
              </a:rPr>
              <a:t>tế</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đem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hiểu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quả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nhất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định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trong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quản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lý</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a:t>
            </a:r>
            <a:endParaRPr lang="en-AI" sz="1800" kern="100" dirty="0">
              <a:effectLst/>
              <a:ea typeface="Calibri" panose="020F0502020204030204" pitchFamily="34" charset="0"/>
              <a:cs typeface="Angsana New" panose="02020603050405020304" pitchFamily="18" charset="-34"/>
            </a:endParaRPr>
          </a:p>
          <a:p>
            <a:pPr marL="285750" indent="-285750">
              <a:spcBef>
                <a:spcPts val="600"/>
              </a:spcBef>
              <a:spcAft>
                <a:spcPts val="600"/>
              </a:spcAft>
              <a:buFont typeface="Arial" panose="020B0604020202020204" pitchFamily="34" charset="0"/>
              <a:buChar char="•"/>
            </a:pPr>
            <a:r>
              <a:rPr lang="en-US" sz="1800" b="1" kern="100" dirty="0" err="1">
                <a:effectLst/>
                <a:ea typeface="Calibri" panose="020F0502020204030204" pitchFamily="34" charset="0"/>
                <a:cs typeface="Angsana New" panose="02020603050405020304" pitchFamily="18" charset="-34"/>
              </a:rPr>
              <a:t>Về</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hạn</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chế</a:t>
            </a:r>
            <a:r>
              <a:rPr lang="en-US" sz="1800" b="1"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Phần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mềm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xây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dựng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trong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thời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gian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ngắn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nên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vẫn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còn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tồn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hạn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chế</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điểm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chưa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hoàn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như</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lvl="0">
              <a:spcBef>
                <a:spcPts val="600"/>
              </a:spcBef>
            </a:pPr>
            <a:r>
              <a:rPr lang="en-US" sz="1800" kern="100" dirty="0">
                <a:effectLst/>
                <a:ea typeface="Calibri" panose="020F0502020204030204" pitchFamily="34" charset="0"/>
                <a:cs typeface="Angsana New" panose="02020603050405020304" pitchFamily="18" charset="-34"/>
              </a:rPr>
              <a:t> 	- </a:t>
            </a:r>
            <a:r>
              <a:rPr lang="en-US" sz="1800" kern="100" dirty="0" err="1">
                <a:effectLst/>
                <a:ea typeface="Calibri" panose="020F0502020204030204" pitchFamily="34" charset="0"/>
                <a:cs typeface="Angsana New" panose="02020603050405020304" pitchFamily="18" charset="-34"/>
              </a:rPr>
              <a:t>Về</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giao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chưa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đảm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bảo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việc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bắt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tất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cả</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ngoại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lệ</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mà</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người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dùng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nhập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vào</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lvl="0">
              <a:spcAft>
                <a:spcPts val="600"/>
              </a:spcAft>
            </a:pPr>
            <a:r>
              <a:rPr lang="en-US" sz="1800" kern="100" dirty="0">
                <a:effectLst/>
                <a:ea typeface="Calibri" panose="020F0502020204030204" pitchFamily="34" charset="0"/>
                <a:cs typeface="Angsana New" panose="02020603050405020304" pitchFamily="18" charset="-34"/>
              </a:rPr>
              <a:t>	- </a:t>
            </a:r>
            <a:r>
              <a:rPr lang="en-US" sz="1800" kern="100" dirty="0" err="1">
                <a:effectLst/>
                <a:ea typeface="Calibri" panose="020F0502020204030204" pitchFamily="34" charset="0"/>
                <a:cs typeface="Angsana New" panose="02020603050405020304" pitchFamily="18" charset="-34"/>
              </a:rPr>
              <a:t>Về</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việc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lưu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tin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nghiệm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của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bệnh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nhân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như</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nghiệm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máu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xét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nghiệm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nước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tiểu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có</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gặp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vến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đề</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khi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có</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nhiều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loại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máy</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cho</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ra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thông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số</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khác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nhau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nên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còn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thiếu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sự</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linh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hoạt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trong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việc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quản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lý</a:t>
            </a:r>
            <a:r>
              <a:rPr lang="en-US" sz="1800" kern="100" dirty="0">
                <a:effectLst/>
                <a:ea typeface="Calibri" panose="020F0502020204030204" pitchFamily="34" charset="0"/>
                <a:cs typeface="Angsana New" panose="02020603050405020304" pitchFamily="18" charset="-34"/>
              </a:rPr>
              <a:t>. </a:t>
            </a:r>
            <a:endParaRPr lang="en-AI" sz="1800" kern="100" dirty="0">
              <a:effectLst/>
              <a:ea typeface="Calibri" panose="020F0502020204030204" pitchFamily="34" charset="0"/>
              <a:cs typeface="Angsana New" panose="02020603050405020304" pitchFamily="18" charset="-34"/>
            </a:endParaRPr>
          </a:p>
          <a:p>
            <a:pPr>
              <a:spcBef>
                <a:spcPts val="600"/>
              </a:spcBef>
              <a:spcAft>
                <a:spcPts val="600"/>
              </a:spcAft>
            </a:pPr>
            <a:endParaRPr lang="en-AI" sz="1800" kern="100" dirty="0">
              <a:effectLst/>
              <a:ea typeface="Calibri" panose="020F0502020204030204" pitchFamily="34" charset="0"/>
              <a:cs typeface="Angsana New" panose="02020603050405020304" pitchFamily="18" charset="-34"/>
            </a:endParaRPr>
          </a:p>
        </p:txBody>
      </p:sp>
    </p:spTree>
    <p:extLst>
      <p:ext uri="{BB962C8B-B14F-4D97-AF65-F5344CB8AC3E}">
        <p14:creationId xmlns:p14="http://schemas.microsoft.com/office/powerpoint/2010/main" val="32529226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38</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4. </a:t>
            </a:r>
            <a:r>
              <a:rPr lang="vi-VN" dirty="0"/>
              <a:t>Đánh giá, kết luận và hướng phát triển</a:t>
            </a:r>
            <a:br>
              <a:rPr lang="vi-VN" dirty="0"/>
            </a:b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sz="2000" b="1" dirty="0" err="1">
                <a:latin typeface="Times New Roman" panose="02020603050405020304" pitchFamily="18" charset="0"/>
                <a:cs typeface="Times New Roman" panose="02020603050405020304" pitchFamily="18" charset="0"/>
              </a:rPr>
              <a:t>Hướng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phát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triển</a:t>
            </a:r>
            <a:endParaRPr lang="en-AI" dirty="0"/>
          </a:p>
        </p:txBody>
      </p:sp>
      <p:sp>
        <p:nvSpPr>
          <p:cNvPr id="7" name="TextBox 6">
            <a:extLst>
              <a:ext uri="{FF2B5EF4-FFF2-40B4-BE49-F238E27FC236}">
                <a16:creationId xmlns:a16="http://schemas.microsoft.com/office/drawing/2014/main" id="{31503F69-00B6-13AA-53E7-25960B12F3D3}"/>
              </a:ext>
            </a:extLst>
          </p:cNvPr>
          <p:cNvSpPr txBox="1"/>
          <p:nvPr/>
        </p:nvSpPr>
        <p:spPr>
          <a:xfrm>
            <a:off x="235077" y="1445242"/>
            <a:ext cx="8173567" cy="3514808"/>
          </a:xfrm>
          <a:prstGeom prst="rect">
            <a:avLst/>
          </a:prstGeom>
          <a:noFill/>
        </p:spPr>
        <p:txBody>
          <a:bodyPr wrap="square">
            <a:spAutoFit/>
          </a:bodyPr>
          <a:lstStyle/>
          <a:p>
            <a:pPr marL="342900" lvl="0" indent="-342900">
              <a:lnSpc>
                <a:spcPct val="120000"/>
              </a:lnSpc>
              <a:spcBef>
                <a:spcPts val="600"/>
              </a:spcBef>
              <a:buFont typeface="Arial" panose="020B0604020202020204" pitchFamily="34" charset="0"/>
              <a:buChar char="•"/>
            </a:pPr>
            <a:r>
              <a:rPr lang="fr-FR" sz="1800" kern="100" dirty="0" err="1">
                <a:effectLst/>
                <a:ea typeface="Calibri" panose="020F0502020204030204" pitchFamily="34" charset="0"/>
                <a:cs typeface="Angsana New" panose="02020603050405020304" pitchFamily="18" charset="-34"/>
              </a:rPr>
              <a:t>Về</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dữ</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liệu</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có</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thể</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mở</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rộng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và</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tổ</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chức</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hợp</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lý</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hơn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để</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hướng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tới</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sự</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kết</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hợp</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giữa</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bác</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sĩ</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và</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công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nghệ</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thông</a:t>
            </a:r>
            <a:r>
              <a:rPr lang="fr-FR" sz="1800" kern="100" dirty="0">
                <a:effectLst/>
                <a:ea typeface="Calibri" panose="020F0502020204030204" pitchFamily="34" charset="0"/>
                <a:cs typeface="Angsana New" panose="02020603050405020304" pitchFamily="18" charset="-34"/>
              </a:rPr>
              <a:t> tin </a:t>
            </a:r>
            <a:r>
              <a:rPr lang="fr-FR" sz="1800" kern="100" dirty="0" err="1">
                <a:effectLst/>
                <a:ea typeface="Calibri" panose="020F0502020204030204" pitchFamily="34" charset="0"/>
                <a:cs typeface="Angsana New" panose="02020603050405020304" pitchFamily="18" charset="-34"/>
              </a:rPr>
              <a:t>trong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việc</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chuấn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đoán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bệnh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nhằm</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giảm</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bớt</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gánh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nặng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cho</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bác</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sĩ</a:t>
            </a:r>
            <a:r>
              <a:rPr lang="fr-FR"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nSpc>
                <a:spcPct val="120000"/>
              </a:lnSpc>
              <a:buFont typeface="Arial" panose="020B0604020202020204" pitchFamily="34" charset="0"/>
              <a:buChar char="•"/>
            </a:pPr>
            <a:r>
              <a:rPr lang="fr-FR" sz="1800" kern="100" dirty="0" err="1">
                <a:effectLst/>
                <a:ea typeface="Calibri" panose="020F0502020204030204" pitchFamily="34" charset="0"/>
                <a:cs typeface="Angsana New" panose="02020603050405020304" pitchFamily="18" charset="-34"/>
              </a:rPr>
              <a:t>Nâng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cấp</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về</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khả</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năng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thu</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thập</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và</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phân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tích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với</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dữ</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liệu</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lớn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đây</a:t>
            </a:r>
            <a:r>
              <a:rPr lang="fr-FR" sz="1800" kern="100" dirty="0">
                <a:effectLst/>
                <a:ea typeface="Calibri" panose="020F0502020204030204" pitchFamily="34" charset="0"/>
                <a:cs typeface="Angsana New" panose="02020603050405020304" pitchFamily="18" charset="-34"/>
              </a:rPr>
              <a:t> là  </a:t>
            </a:r>
            <a:r>
              <a:rPr lang="fr-FR" sz="1800" kern="100" dirty="0" err="1">
                <a:effectLst/>
                <a:ea typeface="Calibri" panose="020F0502020204030204" pitchFamily="34" charset="0"/>
                <a:cs typeface="Angsana New" panose="02020603050405020304" pitchFamily="18" charset="-34"/>
              </a:rPr>
              <a:t>hướng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phát</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triển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cốt</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yếu</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của</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dự</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án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Đưa</a:t>
            </a:r>
            <a:r>
              <a:rPr lang="fr-FR" sz="1800" kern="100" dirty="0">
                <a:effectLst/>
                <a:ea typeface="Calibri" panose="020F0502020204030204" pitchFamily="34" charset="0"/>
                <a:cs typeface="Angsana New" panose="02020603050405020304" pitchFamily="18" charset="-34"/>
              </a:rPr>
              <a:t> ra </a:t>
            </a:r>
            <a:r>
              <a:rPr lang="fr-FR" sz="1800" kern="100" dirty="0" err="1">
                <a:effectLst/>
                <a:ea typeface="Calibri" panose="020F0502020204030204" pitchFamily="34" charset="0"/>
                <a:cs typeface="Angsana New" panose="02020603050405020304" pitchFamily="18" charset="-34"/>
              </a:rPr>
              <a:t>được</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nhiều</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thông</a:t>
            </a:r>
            <a:r>
              <a:rPr lang="fr-FR" sz="1800" kern="100" dirty="0">
                <a:effectLst/>
                <a:ea typeface="Calibri" panose="020F0502020204030204" pitchFamily="34" charset="0"/>
                <a:cs typeface="Angsana New" panose="02020603050405020304" pitchFamily="18" charset="-34"/>
              </a:rPr>
              <a:t> tin </a:t>
            </a:r>
            <a:r>
              <a:rPr lang="fr-FR" sz="1800" kern="100" dirty="0" err="1">
                <a:effectLst/>
                <a:ea typeface="Calibri" panose="020F0502020204030204" pitchFamily="34" charset="0"/>
                <a:cs typeface="Angsana New" panose="02020603050405020304" pitchFamily="18" charset="-34"/>
              </a:rPr>
              <a:t>phân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tích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cho</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mỗi</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bệnh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nhân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dưới</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dạng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các</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biểu</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đồ</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xây</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dựng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lên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mô</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hình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dự</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đoán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sơ</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bộ</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tình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trạng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sức</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khỏe</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của</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bệnh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nhân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trước</a:t>
            </a:r>
            <a:r>
              <a:rPr lang="fr-FR" sz="1800" kern="100" dirty="0">
                <a:effectLst/>
                <a:ea typeface="Calibri" panose="020F0502020204030204" pitchFamily="34" charset="0"/>
                <a:cs typeface="Angsana New" panose="02020603050405020304" pitchFamily="18" charset="-34"/>
              </a:rPr>
              <a:t> khi </a:t>
            </a:r>
            <a:r>
              <a:rPr lang="fr-FR" sz="1800" kern="100" dirty="0" err="1">
                <a:effectLst/>
                <a:ea typeface="Calibri" panose="020F0502020204030204" pitchFamily="34" charset="0"/>
                <a:cs typeface="Angsana New" panose="02020603050405020304" pitchFamily="18" charset="-34"/>
              </a:rPr>
              <a:t>nhận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thông</a:t>
            </a:r>
            <a:r>
              <a:rPr lang="fr-FR" sz="1800" kern="100" dirty="0">
                <a:effectLst/>
                <a:ea typeface="Calibri" panose="020F0502020204030204" pitchFamily="34" charset="0"/>
                <a:cs typeface="Angsana New" panose="02020603050405020304" pitchFamily="18" charset="-34"/>
              </a:rPr>
              <a:t> tin </a:t>
            </a:r>
            <a:r>
              <a:rPr lang="fr-FR" sz="1800" kern="100" dirty="0" err="1">
                <a:effectLst/>
                <a:ea typeface="Calibri" panose="020F0502020204030204" pitchFamily="34" charset="0"/>
                <a:cs typeface="Angsana New" panose="02020603050405020304" pitchFamily="18" charset="-34"/>
              </a:rPr>
              <a:t>chuẩn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đoán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chính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thức</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từ</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bác</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sĩ</a:t>
            </a:r>
            <a:r>
              <a:rPr lang="fr-FR"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nSpc>
                <a:spcPct val="120000"/>
              </a:lnSpc>
              <a:spcAft>
                <a:spcPts val="600"/>
              </a:spcAft>
              <a:buFont typeface="Arial" panose="020B0604020202020204" pitchFamily="34" charset="0"/>
              <a:buChar char="•"/>
            </a:pPr>
            <a:r>
              <a:rPr lang="fr-FR" sz="1800" kern="100" dirty="0" err="1">
                <a:effectLst/>
                <a:ea typeface="Calibri" panose="020F0502020204030204" pitchFamily="34" charset="0"/>
                <a:cs typeface="Angsana New" panose="02020603050405020304" pitchFamily="18" charset="-34"/>
              </a:rPr>
              <a:t>Vì</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liên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quan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đến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thông</a:t>
            </a:r>
            <a:r>
              <a:rPr lang="fr-FR" sz="1800" kern="100" dirty="0">
                <a:effectLst/>
                <a:ea typeface="Calibri" panose="020F0502020204030204" pitchFamily="34" charset="0"/>
                <a:cs typeface="Angsana New" panose="02020603050405020304" pitchFamily="18" charset="-34"/>
              </a:rPr>
              <a:t> tin </a:t>
            </a:r>
            <a:r>
              <a:rPr lang="fr-FR" sz="1800" kern="100" dirty="0" err="1">
                <a:effectLst/>
                <a:ea typeface="Calibri" panose="020F0502020204030204" pitchFamily="34" charset="0"/>
                <a:cs typeface="Angsana New" panose="02020603050405020304" pitchFamily="18" charset="-34"/>
              </a:rPr>
              <a:t>về</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bệnh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nhân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nên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phần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mềm</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cần</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nâng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khả</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năng</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về</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tính</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bảo</a:t>
            </a:r>
            <a:r>
              <a:rPr lang="fr-FR" sz="1800" kern="100" dirty="0">
                <a:effectLst/>
                <a:ea typeface="Calibri" panose="020F0502020204030204" pitchFamily="34" charset="0"/>
                <a:cs typeface="Angsana New" panose="02020603050405020304" pitchFamily="18" charset="-34"/>
              </a:rPr>
              <a:t> </a:t>
            </a:r>
            <a:r>
              <a:rPr lang="fr-FR" sz="1800" kern="100" dirty="0" err="1">
                <a:effectLst/>
                <a:ea typeface="Calibri" panose="020F0502020204030204" pitchFamily="34" charset="0"/>
                <a:cs typeface="Angsana New" panose="02020603050405020304" pitchFamily="18" charset="-34"/>
              </a:rPr>
              <a:t>mật</a:t>
            </a:r>
            <a:r>
              <a:rPr lang="fr-FR" sz="1800" kern="100" dirty="0">
                <a:effectLst/>
                <a:ea typeface="Calibri" panose="020F0502020204030204" pitchFamily="34" charset="0"/>
                <a:cs typeface="Angsana New" panose="02020603050405020304" pitchFamily="18" charset="-34"/>
              </a:rPr>
              <a:t> .</a:t>
            </a:r>
            <a:endParaRPr lang="en-AI" sz="1800" kern="100" dirty="0">
              <a:effectLst/>
              <a:ea typeface="Calibri" panose="020F0502020204030204" pitchFamily="34" charset="0"/>
              <a:cs typeface="Angsana New" panose="02020603050405020304" pitchFamily="18" charset="-34"/>
            </a:endParaRPr>
          </a:p>
          <a:p>
            <a:pPr>
              <a:spcBef>
                <a:spcPts val="600"/>
              </a:spcBef>
              <a:spcAft>
                <a:spcPts val="600"/>
              </a:spcAft>
            </a:pPr>
            <a:endParaRPr lang="en-AI" sz="1800" kern="100" dirty="0">
              <a:effectLst/>
              <a:ea typeface="Calibri" panose="020F0502020204030204" pitchFamily="34" charset="0"/>
              <a:cs typeface="Angsana New" panose="02020603050405020304" pitchFamily="18" charset="-34"/>
            </a:endParaRPr>
          </a:p>
        </p:txBody>
      </p:sp>
      <p:pic>
        <p:nvPicPr>
          <p:cNvPr id="9" name="Picture 8">
            <a:extLst>
              <a:ext uri="{FF2B5EF4-FFF2-40B4-BE49-F238E27FC236}">
                <a16:creationId xmlns:a16="http://schemas.microsoft.com/office/drawing/2014/main" id="{06831A97-1E6D-5CB6-5EE5-EA9EFC798CA6}"/>
              </a:ext>
            </a:extLst>
          </p:cNvPr>
          <p:cNvPicPr>
            <a:picLocks noChangeAspect="1"/>
          </p:cNvPicPr>
          <p:nvPr/>
        </p:nvPicPr>
        <p:blipFill>
          <a:blip r:embed="rId3"/>
          <a:stretch>
            <a:fillRect/>
          </a:stretch>
        </p:blipFill>
        <p:spPr>
          <a:xfrm>
            <a:off x="6624972" y="4447712"/>
            <a:ext cx="1783672" cy="1783672"/>
          </a:xfrm>
          <a:prstGeom prst="rect">
            <a:avLst/>
          </a:prstGeom>
        </p:spPr>
      </p:pic>
    </p:spTree>
    <p:extLst>
      <p:ext uri="{BB962C8B-B14F-4D97-AF65-F5344CB8AC3E}">
        <p14:creationId xmlns:p14="http://schemas.microsoft.com/office/powerpoint/2010/main" val="14399925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39</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4. </a:t>
            </a:r>
            <a:r>
              <a:rPr lang="vi-VN" dirty="0"/>
              <a:t>Đánh giá, kết luận và hướng phát triển</a:t>
            </a:r>
            <a:br>
              <a:rPr lang="vi-VN" dirty="0"/>
            </a:br>
            <a:br>
              <a:rPr lang="en-US" altLang="en-US" dirty="0"/>
            </a:br>
            <a:endParaRPr lang="en-US" dirty="0"/>
          </a:p>
        </p:txBody>
      </p:sp>
      <p:sp>
        <p:nvSpPr>
          <p:cNvPr id="5" name="TextBox 4">
            <a:extLst>
              <a:ext uri="{FF2B5EF4-FFF2-40B4-BE49-F238E27FC236}">
                <a16:creationId xmlns:a16="http://schemas.microsoft.com/office/drawing/2014/main" id="{A2C3CDCB-4713-3953-D2FB-4AFCEE7FB242}"/>
              </a:ext>
            </a:extLst>
          </p:cNvPr>
          <p:cNvSpPr txBox="1"/>
          <p:nvPr/>
        </p:nvSpPr>
        <p:spPr>
          <a:xfrm>
            <a:off x="123825" y="904875"/>
            <a:ext cx="9020175" cy="400110"/>
          </a:xfrm>
          <a:prstGeom prst="rect">
            <a:avLst/>
          </a:prstGeom>
          <a:noFill/>
        </p:spPr>
        <p:txBody>
          <a:bodyPr wrap="square" rtlCol="0">
            <a:spAutoFit/>
          </a:bodyPr>
          <a:lstStyle/>
          <a:p>
            <a:pPr marL="0" indent="0">
              <a:buNone/>
            </a:pPr>
            <a:r>
              <a:rPr lang="en-US" sz="2000" b="1" dirty="0" err="1">
                <a:latin typeface="Times New Roman" panose="02020603050405020304" pitchFamily="18" charset="0"/>
                <a:cs typeface="Times New Roman" panose="02020603050405020304" pitchFamily="18" charset="0"/>
              </a:rPr>
              <a:t>Kết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luận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chung</a:t>
            </a:r>
            <a:endParaRPr lang="en-AI" dirty="0"/>
          </a:p>
        </p:txBody>
      </p:sp>
      <p:sp>
        <p:nvSpPr>
          <p:cNvPr id="6" name="TextBox 5">
            <a:extLst>
              <a:ext uri="{FF2B5EF4-FFF2-40B4-BE49-F238E27FC236}">
                <a16:creationId xmlns:a16="http://schemas.microsoft.com/office/drawing/2014/main" id="{7A24AA08-57A7-B056-30B2-0209B85EEF5D}"/>
              </a:ext>
            </a:extLst>
          </p:cNvPr>
          <p:cNvSpPr txBox="1"/>
          <p:nvPr/>
        </p:nvSpPr>
        <p:spPr>
          <a:xfrm>
            <a:off x="235077" y="1530374"/>
            <a:ext cx="8291743" cy="3600986"/>
          </a:xfrm>
          <a:prstGeom prst="rect">
            <a:avLst/>
          </a:prstGeom>
          <a:noFill/>
        </p:spPr>
        <p:txBody>
          <a:bodyPr wrap="square">
            <a:spAutoFit/>
          </a:bodyPr>
          <a:lstStyle/>
          <a:p>
            <a:pPr marL="285750" indent="-285750">
              <a:spcBef>
                <a:spcPts val="600"/>
              </a:spcBef>
              <a:spcAft>
                <a:spcPts val="600"/>
              </a:spcAft>
              <a:buFont typeface="Arial" panose="020B0604020202020204" pitchFamily="34" charset="0"/>
              <a:buChar char="•"/>
            </a:pPr>
            <a:r>
              <a:rPr lang="de-DE" sz="1800" kern="100" dirty="0">
                <a:effectLst/>
                <a:ea typeface="Calibri" panose="020F0502020204030204" pitchFamily="34" charset="0"/>
                <a:cs typeface="Angsana New" panose="02020603050405020304" pitchFamily="18" charset="-34"/>
              </a:rPr>
              <a:t>Sau quá trình tìm hiểu, phân tích, thiết kế và triển khai xậy dựng, hệ thống hỗ trợ quản lý thông tin bệnh nhân điều trị thận nhân tạo, ứng dụng hoạt động hoạt động trên Window, Server đã cơ bản được hoàn thành. </a:t>
            </a:r>
          </a:p>
          <a:p>
            <a:pPr marL="285750" indent="-285750">
              <a:spcBef>
                <a:spcPts val="600"/>
              </a:spcBef>
              <a:spcAft>
                <a:spcPts val="600"/>
              </a:spcAft>
              <a:buFont typeface="Arial" panose="020B0604020202020204" pitchFamily="34" charset="0"/>
              <a:buChar char="•"/>
            </a:pPr>
            <a:r>
              <a:rPr lang="de-DE" sz="1800" kern="100" dirty="0">
                <a:effectLst/>
                <a:ea typeface="Calibri" panose="020F0502020204030204" pitchFamily="34" charset="0"/>
                <a:cs typeface="Angsana New" panose="02020603050405020304" pitchFamily="18" charset="-34"/>
              </a:rPr>
              <a:t>Hệ thống mang lại hiệu quả nhất định trong việc quản lý ở bệnh viện hay các phòng khám</a:t>
            </a:r>
            <a:endParaRPr lang="de-DE" kern="100" dirty="0">
              <a:ea typeface="Calibri" panose="020F0502020204030204" pitchFamily="34" charset="0"/>
              <a:cs typeface="Angsana New" panose="02020603050405020304" pitchFamily="18" charset="-34"/>
            </a:endParaRPr>
          </a:p>
          <a:p>
            <a:pPr marL="285750" indent="-285750">
              <a:spcBef>
                <a:spcPts val="600"/>
              </a:spcBef>
              <a:spcAft>
                <a:spcPts val="600"/>
              </a:spcAft>
              <a:buFont typeface="Arial" panose="020B0604020202020204" pitchFamily="34" charset="0"/>
              <a:buChar char="•"/>
            </a:pPr>
            <a:r>
              <a:rPr lang="de-DE" sz="1800" kern="100" dirty="0">
                <a:effectLst/>
                <a:ea typeface="Calibri" panose="020F0502020204030204" pitchFamily="34" charset="0"/>
                <a:cs typeface="Angsana New" panose="02020603050405020304" pitchFamily="18" charset="-34"/>
              </a:rPr>
              <a:t>Đồ án tốt nghiệp là học phần em học được nhiều thứ nhất trong năm năm học đại học. Không chỉ về mặt kĩ năng nghiên cứu, phân tích vấn đề mà em còn học được rất nhiều về việc lập một kế hoạch cẩn thận và phân chia thời gian hiệu quả hơn.</a:t>
            </a:r>
          </a:p>
          <a:p>
            <a:pPr marL="285750" indent="-285750">
              <a:spcBef>
                <a:spcPts val="600"/>
              </a:spcBef>
              <a:spcAft>
                <a:spcPts val="600"/>
              </a:spcAft>
              <a:buFont typeface="Arial" panose="020B0604020202020204" pitchFamily="34" charset="0"/>
              <a:buChar char="•"/>
            </a:pPr>
            <a:r>
              <a:rPr lang="de-DE" kern="100" dirty="0">
                <a:ea typeface="Calibri" panose="020F0502020204030204" pitchFamily="34" charset="0"/>
                <a:cs typeface="Angsana New" panose="02020603050405020304" pitchFamily="18" charset="-34"/>
              </a:rPr>
              <a:t>Qua đây em cung muốn cảm ơn các thầy cô đã giảng dạy cho em trong suốt những năm đại học. Đặc biệt TS. Phạm Thành Công đã trực tiếp hướng dẫn cho em trong việc thực hiện đồ án này.</a:t>
            </a:r>
            <a:endParaRPr lang="de-DE" sz="1800" kern="100" dirty="0">
              <a:effectLst/>
              <a:ea typeface="Calibri" panose="020F0502020204030204" pitchFamily="34" charset="0"/>
              <a:cs typeface="Angsana New" panose="02020603050405020304" pitchFamily="18" charset="-34"/>
            </a:endParaRPr>
          </a:p>
        </p:txBody>
      </p:sp>
    </p:spTree>
    <p:extLst>
      <p:ext uri="{BB962C8B-B14F-4D97-AF65-F5344CB8AC3E}">
        <p14:creationId xmlns:p14="http://schemas.microsoft.com/office/powerpoint/2010/main" val="2761681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4</a:t>
            </a:fld>
            <a:endParaRPr lang="en-US" dirty="0"/>
          </a:p>
        </p:txBody>
      </p:sp>
      <p:sp>
        <p:nvSpPr>
          <p:cNvPr id="6" name="Title 2">
            <a:extLst>
              <a:ext uri="{FF2B5EF4-FFF2-40B4-BE49-F238E27FC236}">
                <a16:creationId xmlns:a16="http://schemas.microsoft.com/office/drawing/2014/main" id="{ADA48019-54DC-C3F4-5B95-0C10DCBA84FC}"/>
              </a:ext>
            </a:extLst>
          </p:cNvPr>
          <p:cNvSpPr>
            <a:spLocks noGrp="1"/>
          </p:cNvSpPr>
          <p:nvPr>
            <p:ph type="title"/>
          </p:nvPr>
        </p:nvSpPr>
        <p:spPr>
          <a:xfrm>
            <a:off x="235077" y="78613"/>
            <a:ext cx="8673846" cy="451739"/>
          </a:xfrm>
        </p:spPr>
        <p:txBody>
          <a:bodyPr/>
          <a:lstStyle/>
          <a:p>
            <a:r>
              <a:rPr lang="en-US" dirty="0"/>
              <a:t>1 </a:t>
            </a:r>
            <a:r>
              <a:rPr lang="en-US" dirty="0" err="1"/>
              <a:t>Đặt</a:t>
            </a:r>
            <a:r>
              <a:rPr lang="en-US" dirty="0"/>
              <a:t> </a:t>
            </a:r>
            <a:r>
              <a:rPr lang="en-US" dirty="0" err="1"/>
              <a:t>Vấn</a:t>
            </a:r>
            <a:r>
              <a:rPr lang="en-US" dirty="0"/>
              <a:t> </a:t>
            </a:r>
            <a:r>
              <a:rPr lang="en-US" dirty="0" err="1"/>
              <a:t>Đề</a:t>
            </a:r>
            <a:br>
              <a:rPr lang="en-US" altLang="en-US" dirty="0"/>
            </a:br>
            <a:endParaRPr lang="en-US" dirty="0"/>
          </a:p>
        </p:txBody>
      </p:sp>
      <p:sp>
        <p:nvSpPr>
          <p:cNvPr id="11" name="TextBox 10">
            <a:extLst>
              <a:ext uri="{FF2B5EF4-FFF2-40B4-BE49-F238E27FC236}">
                <a16:creationId xmlns:a16="http://schemas.microsoft.com/office/drawing/2014/main" id="{66B2C13D-FD0D-EB0F-187D-804C9A3EE393}"/>
              </a:ext>
            </a:extLst>
          </p:cNvPr>
          <p:cNvSpPr txBox="1"/>
          <p:nvPr/>
        </p:nvSpPr>
        <p:spPr>
          <a:xfrm>
            <a:off x="270188" y="1471368"/>
            <a:ext cx="8363748" cy="2585323"/>
          </a:xfrm>
          <a:prstGeom prst="rect">
            <a:avLst/>
          </a:prstGeom>
          <a:noFill/>
        </p:spPr>
        <p:txBody>
          <a:bodyPr wrap="square">
            <a:spAutoFit/>
          </a:bodyPr>
          <a:lstStyle/>
          <a:p>
            <a:pPr marL="285750" indent="-285750" algn="l">
              <a:buFont typeface="Arial" panose="020B0604020202020204" pitchFamily="34" charset="0"/>
              <a:buChar char="•"/>
            </a:pPr>
            <a:r>
              <a:rPr lang="vi-VN" i="0" dirty="0">
                <a:effectLst/>
                <a:latin typeface="Calibri" panose="020F0502020204030204" pitchFamily="34" charset="0"/>
                <a:cs typeface="Calibri" panose="020F0502020204030204" pitchFamily="34" charset="0"/>
              </a:rPr>
              <a:t>Việc quản lý các thông tin liên quan đến việc điều trị bệnh nhân thận và kết quả xét nghiệm tại các cơ sở khám chữa bệnh luôn là điều vô cùng quan trọng</a:t>
            </a:r>
            <a:endParaRPr lang="en-US" dirty="0">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US" i="0" dirty="0">
                <a:effectLst/>
                <a:latin typeface="Calibri" panose="020F0502020204030204" pitchFamily="34" charset="0"/>
                <a:cs typeface="Calibri" panose="020F0502020204030204" pitchFamily="34" charset="0"/>
              </a:rPr>
              <a:t>Đ</a:t>
            </a:r>
            <a:r>
              <a:rPr lang="vi-VN" i="0" dirty="0">
                <a:effectLst/>
                <a:latin typeface="Calibri" panose="020F0502020204030204" pitchFamily="34" charset="0"/>
                <a:cs typeface="Calibri" panose="020F0502020204030204" pitchFamily="34" charset="0"/>
              </a:rPr>
              <a:t>ể đảm bảo hiệu quả khám chữa bệnh được chính xác và nhanh chóng là vô cùng cần thiết.</a:t>
            </a:r>
            <a:endParaRPr lang="en-US" i="0" dirty="0">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US" i="0" dirty="0" err="1">
                <a:effectLst/>
                <a:latin typeface="Calibri" panose="020F0502020204030204" pitchFamily="34" charset="0"/>
                <a:cs typeface="Calibri" panose="020F0502020204030204" pitchFamily="34" charset="0"/>
              </a:rPr>
              <a:t>Tần</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suất</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thăm</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khám</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của</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bệnh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nhân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đặc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biệt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là</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rất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cao</a:t>
            </a:r>
            <a:r>
              <a:rPr lang="en-US" dirty="0">
                <a:latin typeface="Calibri" panose="020F0502020204030204" pitchFamily="34" charset="0"/>
                <a:cs typeface="Calibri" panose="020F0502020204030204" pitchFamily="34" charset="0"/>
              </a:rPr>
              <a:t> </a:t>
            </a:r>
            <a:r>
              <a:rPr lang="vi-VN" i="0" dirty="0">
                <a:effectLst/>
                <a:latin typeface="Calibri" panose="020F0502020204030204" pitchFamily="34" charset="0"/>
                <a:cs typeface="Calibri" panose="020F0502020204030204" pitchFamily="34" charset="0"/>
              </a:rPr>
              <a:t>nên việc quản lý bằng các cách phương thức truyền thống đã không đáp ứng được nhu cầu thực tế</a:t>
            </a:r>
            <a:br>
              <a:rPr lang="vi-VN" i="0" dirty="0">
                <a:effectLst/>
                <a:latin typeface="Calibri" panose="020F0502020204030204" pitchFamily="34" charset="0"/>
                <a:cs typeface="Calibri" panose="020F0502020204030204" pitchFamily="34" charset="0"/>
              </a:rPr>
            </a:br>
            <a:r>
              <a:rPr lang="en-US" i="0" dirty="0">
                <a:effectLst/>
                <a:latin typeface="Calibri" panose="020F0502020204030204" pitchFamily="34" charset="0"/>
                <a:cs typeface="Calibri" panose="020F0502020204030204" pitchFamily="34" charset="0"/>
              </a:rPr>
              <a:t> </a:t>
            </a:r>
          </a:p>
          <a:p>
            <a:pPr lvl="1" algn="l"/>
            <a:endParaRPr lang="en-US" dirty="0">
              <a:latin typeface="Calibri" panose="020F0502020204030204" pitchFamily="34" charset="0"/>
              <a:cs typeface="Calibri" panose="020F0502020204030204" pitchFamily="34" charset="0"/>
            </a:endParaRPr>
          </a:p>
          <a:p>
            <a:pPr lvl="1" algn="l"/>
            <a:endParaRPr lang="en-US" i="0" dirty="0">
              <a:effectLst/>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8D1A3BD3-5763-50EA-D520-B1C856F04EE5}"/>
              </a:ext>
            </a:extLst>
          </p:cNvPr>
          <p:cNvPicPr>
            <a:picLocks noChangeAspect="1"/>
          </p:cNvPicPr>
          <p:nvPr/>
        </p:nvPicPr>
        <p:blipFill>
          <a:blip r:embed="rId3"/>
          <a:stretch>
            <a:fillRect/>
          </a:stretch>
        </p:blipFill>
        <p:spPr>
          <a:xfrm>
            <a:off x="6555978" y="3429000"/>
            <a:ext cx="2077958" cy="2077958"/>
          </a:xfrm>
          <a:prstGeom prst="rect">
            <a:avLst/>
          </a:prstGeom>
        </p:spPr>
      </p:pic>
      <p:sp>
        <p:nvSpPr>
          <p:cNvPr id="10" name="TextBox 9">
            <a:extLst>
              <a:ext uri="{FF2B5EF4-FFF2-40B4-BE49-F238E27FC236}">
                <a16:creationId xmlns:a16="http://schemas.microsoft.com/office/drawing/2014/main" id="{8A49FEC8-06AE-6FA1-6E57-EDFA411DDA3A}"/>
              </a:ext>
            </a:extLst>
          </p:cNvPr>
          <p:cNvSpPr txBox="1"/>
          <p:nvPr/>
        </p:nvSpPr>
        <p:spPr>
          <a:xfrm>
            <a:off x="378850" y="3946076"/>
            <a:ext cx="5926425" cy="1477328"/>
          </a:xfrm>
          <a:prstGeom prst="rect">
            <a:avLst/>
          </a:prstGeom>
          <a:noFill/>
        </p:spPr>
        <p:txBody>
          <a:bodyPr wrap="square">
            <a:spAutoFit/>
          </a:bodyPr>
          <a:lstStyle/>
          <a:p>
            <a:pPr algn="l"/>
            <a:r>
              <a:rPr lang="en-US" i="0" dirty="0">
                <a:solidFill>
                  <a:srgbClr val="0070C0"/>
                </a:solidFill>
                <a:effectLst/>
                <a:latin typeface="Calibri" panose="020F0502020204030204" pitchFamily="34" charset="0"/>
                <a:cs typeface="Calibri" panose="020F0502020204030204" pitchFamily="34" charset="0"/>
              </a:rPr>
              <a:t>=&gt; </a:t>
            </a:r>
            <a:r>
              <a:rPr lang="en-US" dirty="0" err="1">
                <a:solidFill>
                  <a:srgbClr val="0070C0"/>
                </a:solidFill>
                <a:latin typeface="Calibri" panose="020F0502020204030204" pitchFamily="34" charset="0"/>
                <a:cs typeface="Calibri" panose="020F0502020204030204" pitchFamily="34" charset="0"/>
              </a:rPr>
              <a:t>Đặt</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một</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nhu</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cầu</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cho</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việc</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xây</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dựng</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hệ</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thống</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phần</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mềm</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hỗ</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trợ</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bác</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sĩ</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trong</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việc</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điều</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trị</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bệnh</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nhân</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thận</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nhân</a:t>
            </a:r>
            <a:r>
              <a:rPr lang="en-US" dirty="0">
                <a:solidFill>
                  <a:srgbClr val="0070C0"/>
                </a:solidFill>
                <a:latin typeface="Calibri" panose="020F0502020204030204" pitchFamily="34" charset="0"/>
                <a:cs typeface="Calibri" panose="020F0502020204030204" pitchFamily="34" charset="0"/>
              </a:rPr>
              <a:t> </a:t>
            </a:r>
            <a:r>
              <a:rPr lang="en-US" dirty="0" err="1">
                <a:solidFill>
                  <a:srgbClr val="0070C0"/>
                </a:solidFill>
                <a:latin typeface="Calibri" panose="020F0502020204030204" pitchFamily="34" charset="0"/>
                <a:cs typeface="Calibri" panose="020F0502020204030204" pitchFamily="34" charset="0"/>
              </a:rPr>
              <a:t>tạo</a:t>
            </a:r>
            <a:br>
              <a:rPr lang="vi-VN" i="0" dirty="0">
                <a:effectLst/>
                <a:latin typeface="Calibri" panose="020F0502020204030204" pitchFamily="34" charset="0"/>
                <a:cs typeface="Calibri" panose="020F0502020204030204" pitchFamily="34" charset="0"/>
              </a:rPr>
            </a:br>
            <a:r>
              <a:rPr lang="en-US" i="0" dirty="0">
                <a:effectLst/>
                <a:latin typeface="Calibri" panose="020F0502020204030204" pitchFamily="34" charset="0"/>
                <a:cs typeface="Calibri" panose="020F0502020204030204" pitchFamily="34" charset="0"/>
              </a:rPr>
              <a:t> </a:t>
            </a:r>
          </a:p>
          <a:p>
            <a:pPr lvl="1" algn="l"/>
            <a:endParaRPr lang="en-US" dirty="0">
              <a:latin typeface="Calibri" panose="020F0502020204030204" pitchFamily="34" charset="0"/>
              <a:cs typeface="Calibri" panose="020F0502020204030204" pitchFamily="34" charset="0"/>
            </a:endParaRPr>
          </a:p>
          <a:p>
            <a:pPr lvl="1" algn="l"/>
            <a:endParaRPr lang="en-US" i="0" dirty="0">
              <a:effectLst/>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3315F47A-99F9-E2DF-75AF-F865CE1E7E62}"/>
              </a:ext>
            </a:extLst>
          </p:cNvPr>
          <p:cNvSpPr txBox="1"/>
          <p:nvPr/>
        </p:nvSpPr>
        <p:spPr>
          <a:xfrm>
            <a:off x="123825" y="904875"/>
            <a:ext cx="8391525" cy="677108"/>
          </a:xfrm>
          <a:prstGeom prst="rect">
            <a:avLst/>
          </a:prstGeom>
          <a:noFill/>
        </p:spPr>
        <p:txBody>
          <a:bodyPr wrap="square" rtlCol="0">
            <a:spAutoFit/>
          </a:bodyPr>
          <a:lstStyle/>
          <a:p>
            <a:pPr marL="0" indent="0">
              <a:buNone/>
            </a:pPr>
            <a:r>
              <a:rPr lang="en-US" altLang="en-US" sz="2000" b="1" dirty="0">
                <a:latin typeface="Times New Roman" panose="02020603050405020304" pitchFamily="18" charset="0"/>
                <a:cs typeface="Times New Roman" panose="02020603050405020304" pitchFamily="18" charset="0"/>
              </a:rPr>
              <a:t>Quy </a:t>
            </a:r>
            <a:r>
              <a:rPr lang="en-US" altLang="en-US" sz="2000" b="1" dirty="0" err="1">
                <a:latin typeface="Times New Roman" panose="02020603050405020304" pitchFamily="18" charset="0"/>
                <a:cs typeface="Times New Roman" panose="02020603050405020304" pitchFamily="18" charset="0"/>
              </a:rPr>
              <a:t>trình</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thăm</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khám</a:t>
            </a:r>
            <a:endParaRPr lang="en-US" altLang="en-US" sz="2000" b="1" dirty="0">
              <a:latin typeface="Times New Roman" panose="02020603050405020304" pitchFamily="18" charset="0"/>
              <a:cs typeface="Times New Roman" panose="02020603050405020304" pitchFamily="18" charset="0"/>
            </a:endParaRPr>
          </a:p>
          <a:p>
            <a:endParaRPr lang="en-AI" dirty="0"/>
          </a:p>
        </p:txBody>
      </p:sp>
    </p:spTree>
    <p:extLst>
      <p:ext uri="{BB962C8B-B14F-4D97-AF65-F5344CB8AC3E}">
        <p14:creationId xmlns:p14="http://schemas.microsoft.com/office/powerpoint/2010/main" val="11623766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37B5C8-2095-4D2D-97FE-E4E8D89379E1}"/>
              </a:ext>
            </a:extLst>
          </p:cNvPr>
          <p:cNvSpPr>
            <a:spLocks noGrp="1"/>
          </p:cNvSpPr>
          <p:nvPr>
            <p:ph type="sldNum" sz="quarter" idx="12"/>
          </p:nvPr>
        </p:nvSpPr>
        <p:spPr/>
        <p:txBody>
          <a:bodyPr/>
          <a:lstStyle/>
          <a:p>
            <a:fld id="{9EA0BE3B-158A-4EDF-80DC-E394A0D1600F}" type="slidenum">
              <a:rPr lang="en-US" smtClean="0"/>
              <a:pPr/>
              <a:t>40</a:t>
            </a:fld>
            <a:endParaRPr lang="en-US" dirty="0"/>
          </a:p>
        </p:txBody>
      </p:sp>
      <p:sp>
        <p:nvSpPr>
          <p:cNvPr id="3" name="Title 10">
            <a:extLst>
              <a:ext uri="{FF2B5EF4-FFF2-40B4-BE49-F238E27FC236}">
                <a16:creationId xmlns:a16="http://schemas.microsoft.com/office/drawing/2014/main" id="{F78B3876-6ECC-4098-BDD1-C48CE4B42721}"/>
              </a:ext>
            </a:extLst>
          </p:cNvPr>
          <p:cNvSpPr txBox="1">
            <a:spLocks/>
          </p:cNvSpPr>
          <p:nvPr/>
        </p:nvSpPr>
        <p:spPr>
          <a:xfrm>
            <a:off x="4056807" y="2400554"/>
            <a:ext cx="4197975" cy="814017"/>
          </a:xfrm>
          <a:prstGeom prst="rect">
            <a:avLst/>
          </a:prstGeom>
        </p:spPr>
        <p:txBody>
          <a:bodyPr/>
          <a:lstStyle>
            <a:lvl1pPr algn="l" defTabSz="914400" rtl="0" eaLnBrk="1" latinLnBrk="0" hangingPunct="1">
              <a:lnSpc>
                <a:spcPct val="90000"/>
              </a:lnSpc>
              <a:spcBef>
                <a:spcPct val="0"/>
              </a:spcBef>
              <a:buNone/>
              <a:defRPr sz="60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800" dirty="0"/>
              <a:t>THANK YOU !</a:t>
            </a:r>
          </a:p>
        </p:txBody>
      </p:sp>
      <p:sp>
        <p:nvSpPr>
          <p:cNvPr id="6" name="Title 10">
            <a:extLst>
              <a:ext uri="{FF2B5EF4-FFF2-40B4-BE49-F238E27FC236}">
                <a16:creationId xmlns:a16="http://schemas.microsoft.com/office/drawing/2014/main" id="{41F9CFC0-4793-E521-9B4E-E3F72FBEC4D3}"/>
              </a:ext>
            </a:extLst>
          </p:cNvPr>
          <p:cNvSpPr txBox="1">
            <a:spLocks/>
          </p:cNvSpPr>
          <p:nvPr/>
        </p:nvSpPr>
        <p:spPr>
          <a:xfrm>
            <a:off x="4056806" y="5758109"/>
            <a:ext cx="4197975" cy="814017"/>
          </a:xfrm>
          <a:prstGeom prst="rect">
            <a:avLst/>
          </a:prstGeom>
        </p:spPr>
        <p:txBody>
          <a:bodyPr/>
          <a:lstStyle>
            <a:lvl1pPr algn="l" defTabSz="914400" rtl="0" eaLnBrk="1" latinLnBrk="0" hangingPunct="1">
              <a:lnSpc>
                <a:spcPct val="90000"/>
              </a:lnSpc>
              <a:spcBef>
                <a:spcPct val="0"/>
              </a:spcBef>
              <a:buNone/>
              <a:defRPr sz="60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gn="ctr"/>
            <a:r>
              <a:rPr lang="en-US" sz="1800" dirty="0"/>
              <a:t>BÁCH KHOA HÀ NỘI</a:t>
            </a:r>
          </a:p>
          <a:p>
            <a:pPr algn="ctr"/>
            <a:r>
              <a:rPr lang="en-US" sz="1400" b="0" dirty="0"/>
              <a:t>MỘT TÌNH YÊU</a:t>
            </a:r>
            <a:br>
              <a:rPr lang="en-US" sz="1400" b="0" dirty="0"/>
            </a:br>
            <a:r>
              <a:rPr lang="en-US" sz="1400" b="0" dirty="0"/>
              <a:t>MỘT TƯƠNG LAI</a:t>
            </a:r>
          </a:p>
        </p:txBody>
      </p:sp>
    </p:spTree>
    <p:extLst>
      <p:ext uri="{BB962C8B-B14F-4D97-AF65-F5344CB8AC3E}">
        <p14:creationId xmlns:p14="http://schemas.microsoft.com/office/powerpoint/2010/main" val="2830535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5</a:t>
            </a:fld>
            <a:endParaRPr lang="en-US" dirty="0"/>
          </a:p>
        </p:txBody>
      </p:sp>
      <p:sp>
        <p:nvSpPr>
          <p:cNvPr id="6" name="Title 2">
            <a:extLst>
              <a:ext uri="{FF2B5EF4-FFF2-40B4-BE49-F238E27FC236}">
                <a16:creationId xmlns:a16="http://schemas.microsoft.com/office/drawing/2014/main" id="{ADA48019-54DC-C3F4-5B95-0C10DCBA84FC}"/>
              </a:ext>
            </a:extLst>
          </p:cNvPr>
          <p:cNvSpPr>
            <a:spLocks noGrp="1"/>
          </p:cNvSpPr>
          <p:nvPr>
            <p:ph type="title"/>
          </p:nvPr>
        </p:nvSpPr>
        <p:spPr>
          <a:xfrm>
            <a:off x="235077" y="78613"/>
            <a:ext cx="8673846" cy="451739"/>
          </a:xfrm>
        </p:spPr>
        <p:txBody>
          <a:bodyPr/>
          <a:lstStyle/>
          <a:p>
            <a:r>
              <a:rPr lang="en-US" dirty="0"/>
              <a:t>1. </a:t>
            </a:r>
            <a:r>
              <a:rPr lang="en-US" dirty="0" err="1"/>
              <a:t>Đặt</a:t>
            </a:r>
            <a:r>
              <a:rPr lang="en-US" dirty="0"/>
              <a:t> </a:t>
            </a:r>
            <a:r>
              <a:rPr lang="en-US" dirty="0" err="1"/>
              <a:t>vấn</a:t>
            </a:r>
            <a:r>
              <a:rPr lang="en-US" dirty="0"/>
              <a:t> </a:t>
            </a:r>
            <a:r>
              <a:rPr lang="en-US" dirty="0" err="1"/>
              <a:t>đề</a:t>
            </a:r>
            <a:br>
              <a:rPr lang="en-US" altLang="en-US" dirty="0"/>
            </a:br>
            <a:endParaRPr lang="en-US" dirty="0"/>
          </a:p>
        </p:txBody>
      </p:sp>
      <p:pic>
        <p:nvPicPr>
          <p:cNvPr id="3" name="Picture 2">
            <a:extLst>
              <a:ext uri="{FF2B5EF4-FFF2-40B4-BE49-F238E27FC236}">
                <a16:creationId xmlns:a16="http://schemas.microsoft.com/office/drawing/2014/main" id="{029E3949-16F6-F294-076E-E313CEAFCBC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28609" y="896643"/>
            <a:ext cx="5400097" cy="5440333"/>
          </a:xfrm>
          <a:prstGeom prst="rect">
            <a:avLst/>
          </a:prstGeom>
          <a:noFill/>
          <a:ln>
            <a:noFill/>
          </a:ln>
        </p:spPr>
      </p:pic>
      <p:sp>
        <p:nvSpPr>
          <p:cNvPr id="4" name="TextBox 3">
            <a:extLst>
              <a:ext uri="{FF2B5EF4-FFF2-40B4-BE49-F238E27FC236}">
                <a16:creationId xmlns:a16="http://schemas.microsoft.com/office/drawing/2014/main" id="{8CC66DD6-6649-F689-0FD6-309DF5D63445}"/>
              </a:ext>
            </a:extLst>
          </p:cNvPr>
          <p:cNvSpPr txBox="1"/>
          <p:nvPr/>
        </p:nvSpPr>
        <p:spPr>
          <a:xfrm>
            <a:off x="123825" y="904875"/>
            <a:ext cx="8391525" cy="677108"/>
          </a:xfrm>
          <a:prstGeom prst="rect">
            <a:avLst/>
          </a:prstGeom>
          <a:noFill/>
        </p:spPr>
        <p:txBody>
          <a:bodyPr wrap="square" rtlCol="0">
            <a:spAutoFit/>
          </a:bodyPr>
          <a:lstStyle/>
          <a:p>
            <a:pPr marL="0" indent="0">
              <a:buNone/>
            </a:pPr>
            <a:r>
              <a:rPr lang="en-US" altLang="en-US" sz="2000" b="1" dirty="0">
                <a:latin typeface="Times New Roman" panose="02020603050405020304" pitchFamily="18" charset="0"/>
                <a:cs typeface="Times New Roman" panose="02020603050405020304" pitchFamily="18" charset="0"/>
              </a:rPr>
              <a:t>Quy </a:t>
            </a:r>
            <a:r>
              <a:rPr lang="en-US" altLang="en-US" sz="2000" b="1" dirty="0" err="1">
                <a:latin typeface="Times New Roman" panose="02020603050405020304" pitchFamily="18" charset="0"/>
                <a:cs typeface="Times New Roman" panose="02020603050405020304" pitchFamily="18" charset="0"/>
              </a:rPr>
              <a:t>trình</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thăm</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khám</a:t>
            </a:r>
            <a:endParaRPr lang="en-US" altLang="en-US" sz="2000" b="1" dirty="0">
              <a:latin typeface="Times New Roman" panose="02020603050405020304" pitchFamily="18" charset="0"/>
              <a:cs typeface="Times New Roman" panose="02020603050405020304" pitchFamily="18" charset="0"/>
            </a:endParaRPr>
          </a:p>
          <a:p>
            <a:endParaRPr lang="en-AI" dirty="0"/>
          </a:p>
        </p:txBody>
      </p:sp>
      <p:sp>
        <p:nvSpPr>
          <p:cNvPr id="5" name="TextBox 4">
            <a:extLst>
              <a:ext uri="{FF2B5EF4-FFF2-40B4-BE49-F238E27FC236}">
                <a16:creationId xmlns:a16="http://schemas.microsoft.com/office/drawing/2014/main" id="{7FAE9FA2-650F-DD81-1B33-F2D921B89DB3}"/>
              </a:ext>
            </a:extLst>
          </p:cNvPr>
          <p:cNvSpPr txBox="1"/>
          <p:nvPr/>
        </p:nvSpPr>
        <p:spPr>
          <a:xfrm>
            <a:off x="-124287" y="1464672"/>
            <a:ext cx="3657600" cy="3139321"/>
          </a:xfrm>
          <a:prstGeom prst="rect">
            <a:avLst/>
          </a:prstGeom>
          <a:noFill/>
        </p:spPr>
        <p:txBody>
          <a:bodyPr wrap="square">
            <a:spAutoFit/>
          </a:bodyPr>
          <a:lstStyle/>
          <a:p>
            <a:pPr marL="742950" lvl="1" indent="-285750" algn="l">
              <a:buFont typeface="Arial" panose="020B0604020202020204" pitchFamily="34" charset="0"/>
              <a:buChar char="•"/>
            </a:pPr>
            <a:r>
              <a:rPr lang="en-US" dirty="0">
                <a:latin typeface="Calibri" panose="020F0502020204030204" pitchFamily="34" charset="0"/>
                <a:cs typeface="Calibri" panose="020F0502020204030204" pitchFamily="34" charset="0"/>
              </a:rPr>
              <a:t>(1), (2), (3) : Đ</a:t>
            </a:r>
            <a:r>
              <a:rPr lang="vi-VN" dirty="0">
                <a:latin typeface="Calibri" panose="020F0502020204030204" pitchFamily="34" charset="0"/>
                <a:cs typeface="Calibri" panose="020F0502020204030204" pitchFamily="34" charset="0"/>
              </a:rPr>
              <a:t>ược thực hiện tại phòng tiếp nhận</a:t>
            </a:r>
            <a:endParaRPr lang="en-US" dirty="0">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US" dirty="0">
                <a:latin typeface="Calibri" panose="020F0502020204030204" pitchFamily="34" charset="0"/>
                <a:cs typeface="Calibri" panose="020F0502020204030204" pitchFamily="34" charset="0"/>
              </a:rPr>
              <a:t>(4) </a:t>
            </a:r>
            <a:r>
              <a:rPr lang="en-US" dirty="0" err="1">
                <a:latin typeface="Calibri" panose="020F0502020204030204" pitchFamily="34" charset="0"/>
                <a:cs typeface="Calibri" panose="020F0502020204030204" pitchFamily="34" charset="0"/>
              </a:rPr>
              <a:t>Được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thực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hiện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phòng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xét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nghiệm</a:t>
            </a:r>
            <a:r>
              <a:rPr lang="en-US" dirty="0">
                <a:latin typeface="Calibri" panose="020F0502020204030204" pitchFamily="34" charset="0"/>
                <a:cs typeface="Calibri" panose="020F0502020204030204" pitchFamily="34" charset="0"/>
              </a:rPr>
              <a:t> Sinh </a:t>
            </a:r>
            <a:r>
              <a:rPr lang="en-US" dirty="0" err="1">
                <a:latin typeface="Calibri" panose="020F0502020204030204" pitchFamily="34" charset="0"/>
                <a:cs typeface="Calibri" panose="020F0502020204030204" pitchFamily="34" charset="0"/>
              </a:rPr>
              <a:t>hóa</a:t>
            </a:r>
            <a:endParaRPr lang="en-US"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US" i="0" dirty="0">
                <a:effectLst/>
                <a:latin typeface="Calibri" panose="020F0502020204030204" pitchFamily="34" charset="0"/>
                <a:cs typeface="Calibri" panose="020F0502020204030204" pitchFamily="34" charset="0"/>
              </a:rPr>
              <a:t>(5) </a:t>
            </a:r>
            <a:r>
              <a:rPr lang="en-US" dirty="0" err="1">
                <a:latin typeface="Calibri" panose="020F0502020204030204" pitchFamily="34" charset="0"/>
                <a:cs typeface="Calibri" panose="020F0502020204030204" pitchFamily="34" charset="0"/>
              </a:rPr>
              <a:t>Được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thực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hiện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phòng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xét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nghiệm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nước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tiểu</a:t>
            </a:r>
            <a:endParaRPr lang="en-US" dirty="0">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US" dirty="0">
                <a:latin typeface="Calibri" panose="020F0502020204030204" pitchFamily="34" charset="0"/>
                <a:cs typeface="Calibri" panose="020F0502020204030204" pitchFamily="34" charset="0"/>
              </a:rPr>
              <a:t>(6) </a:t>
            </a:r>
            <a:r>
              <a:rPr lang="en-US" dirty="0" err="1">
                <a:latin typeface="Calibri" panose="020F0502020204030204" pitchFamily="34" charset="0"/>
                <a:cs typeface="Calibri" panose="020F0502020204030204" pitchFamily="34" charset="0"/>
              </a:rPr>
              <a:t>Được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thực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hiện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phòng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xét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nghiệm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máu</a:t>
            </a:r>
            <a:endParaRPr lang="en-US"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US" i="0" dirty="0">
                <a:effectLst/>
                <a:latin typeface="Calibri" panose="020F0502020204030204" pitchFamily="34" charset="0"/>
                <a:cs typeface="Calibri" panose="020F0502020204030204" pitchFamily="34" charset="0"/>
              </a:rPr>
              <a:t>(7) </a:t>
            </a:r>
            <a:r>
              <a:rPr lang="en-US" dirty="0" err="1">
                <a:latin typeface="Calibri" panose="020F0502020204030204" pitchFamily="34" charset="0"/>
                <a:cs typeface="Calibri" panose="020F0502020204030204" pitchFamily="34" charset="0"/>
              </a:rPr>
              <a:t>Được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thực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hiện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phòng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khám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bệnh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với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sĩ</a:t>
            </a:r>
            <a:endParaRPr lang="en-US" dirty="0">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US" i="0" dirty="0">
                <a:effectLst/>
                <a:latin typeface="Calibri" panose="020F0502020204030204" pitchFamily="34" charset="0"/>
                <a:cs typeface="Calibri" panose="020F0502020204030204" pitchFamily="34" charset="0"/>
              </a:rPr>
              <a:t>(8) </a:t>
            </a:r>
            <a:r>
              <a:rPr lang="en-US" i="0" dirty="0" err="1">
                <a:effectLst/>
                <a:latin typeface="Calibri" panose="020F0502020204030204" pitchFamily="34" charset="0"/>
                <a:cs typeface="Calibri" panose="020F0502020204030204" pitchFamily="34" charset="0"/>
              </a:rPr>
              <a:t>Được</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thực</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hiện</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tại</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phòng</a:t>
            </a:r>
            <a:r>
              <a:rPr lang="en-US" i="0" dirty="0">
                <a:effectLst/>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1727018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6</a:t>
            </a:fld>
            <a:endParaRPr lang="en-US" dirty="0"/>
          </a:p>
        </p:txBody>
      </p:sp>
      <p:sp>
        <p:nvSpPr>
          <p:cNvPr id="6" name="Title 2">
            <a:extLst>
              <a:ext uri="{FF2B5EF4-FFF2-40B4-BE49-F238E27FC236}">
                <a16:creationId xmlns:a16="http://schemas.microsoft.com/office/drawing/2014/main" id="{ADA48019-54DC-C3F4-5B95-0C10DCBA84FC}"/>
              </a:ext>
            </a:extLst>
          </p:cNvPr>
          <p:cNvSpPr>
            <a:spLocks noGrp="1"/>
          </p:cNvSpPr>
          <p:nvPr>
            <p:ph type="title"/>
          </p:nvPr>
        </p:nvSpPr>
        <p:spPr>
          <a:xfrm>
            <a:off x="235077" y="78613"/>
            <a:ext cx="8673846" cy="451739"/>
          </a:xfrm>
        </p:spPr>
        <p:txBody>
          <a:bodyPr/>
          <a:lstStyle/>
          <a:p>
            <a:r>
              <a:rPr lang="en-US" dirty="0"/>
              <a:t>1. </a:t>
            </a:r>
            <a:r>
              <a:rPr lang="en-US" dirty="0" err="1"/>
              <a:t>Đặt</a:t>
            </a:r>
            <a:r>
              <a:rPr lang="en-US" dirty="0"/>
              <a:t> </a:t>
            </a:r>
            <a:r>
              <a:rPr lang="en-US" dirty="0" err="1"/>
              <a:t>vấn</a:t>
            </a:r>
            <a:r>
              <a:rPr lang="en-US" dirty="0"/>
              <a:t> </a:t>
            </a:r>
            <a:r>
              <a:rPr lang="en-US" dirty="0" err="1"/>
              <a:t>đề</a:t>
            </a:r>
            <a:br>
              <a:rPr lang="en-US" altLang="en-US" dirty="0"/>
            </a:br>
            <a:endParaRPr lang="en-US" dirty="0"/>
          </a:p>
        </p:txBody>
      </p:sp>
      <p:sp>
        <p:nvSpPr>
          <p:cNvPr id="7" name="TextBox 6">
            <a:extLst>
              <a:ext uri="{FF2B5EF4-FFF2-40B4-BE49-F238E27FC236}">
                <a16:creationId xmlns:a16="http://schemas.microsoft.com/office/drawing/2014/main" id="{988C01EA-696C-FC74-909A-A02C68A07364}"/>
              </a:ext>
            </a:extLst>
          </p:cNvPr>
          <p:cNvSpPr txBox="1"/>
          <p:nvPr/>
        </p:nvSpPr>
        <p:spPr>
          <a:xfrm>
            <a:off x="123825" y="904875"/>
            <a:ext cx="8391525" cy="677108"/>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Yêu</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cầu</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cho</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hệ</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thống</a:t>
            </a:r>
            <a:r>
              <a:rPr lang="en-US" altLang="en-US" sz="2000" b="1" dirty="0">
                <a:latin typeface="Times New Roman" panose="02020603050405020304" pitchFamily="18" charset="0"/>
                <a:cs typeface="Times New Roman" panose="02020603050405020304" pitchFamily="18" charset="0"/>
              </a:rPr>
              <a:t> </a:t>
            </a:r>
          </a:p>
          <a:p>
            <a:endParaRPr lang="en-AI" dirty="0"/>
          </a:p>
        </p:txBody>
      </p:sp>
      <p:sp>
        <p:nvSpPr>
          <p:cNvPr id="9" name="TextBox 8">
            <a:extLst>
              <a:ext uri="{FF2B5EF4-FFF2-40B4-BE49-F238E27FC236}">
                <a16:creationId xmlns:a16="http://schemas.microsoft.com/office/drawing/2014/main" id="{FC55927D-B173-C625-EEFB-02A37D5F8310}"/>
              </a:ext>
            </a:extLst>
          </p:cNvPr>
          <p:cNvSpPr txBox="1"/>
          <p:nvPr/>
        </p:nvSpPr>
        <p:spPr>
          <a:xfrm>
            <a:off x="2228296" y="1827081"/>
            <a:ext cx="6696488" cy="3416320"/>
          </a:xfrm>
          <a:prstGeom prst="rect">
            <a:avLst/>
          </a:prstGeom>
          <a:noFill/>
        </p:spPr>
        <p:txBody>
          <a:bodyPr wrap="square">
            <a:spAutoFit/>
          </a:bodyPr>
          <a:lstStyle/>
          <a:p>
            <a:pPr marL="742950" lvl="1" indent="-285750" algn="l">
              <a:buFont typeface="Arial" panose="020B0604020202020204" pitchFamily="34" charset="0"/>
              <a:buChar char="•"/>
            </a:pPr>
            <a:r>
              <a:rPr lang="en-US" i="0" dirty="0" err="1">
                <a:effectLst/>
                <a:latin typeface="Calibri" panose="020F0502020204030204" pitchFamily="34" charset="0"/>
                <a:cs typeface="Calibri" panose="020F0502020204030204" pitchFamily="34" charset="0"/>
              </a:rPr>
              <a:t>Đầu</a:t>
            </a:r>
            <a:r>
              <a:rPr lang="en-US" i="0" dirty="0">
                <a:effectLst/>
                <a:latin typeface="Calibri" panose="020F0502020204030204" pitchFamily="34" charset="0"/>
                <a:cs typeface="Calibri" panose="020F0502020204030204" pitchFamily="34" charset="0"/>
              </a:rPr>
              <a:t> </a:t>
            </a:r>
            <a:r>
              <a:rPr lang="en-US" i="0" dirty="0" err="1">
                <a:effectLst/>
                <a:latin typeface="Calibri" panose="020F0502020204030204" pitchFamily="34" charset="0"/>
                <a:cs typeface="Calibri" panose="020F0502020204030204" pitchFamily="34" charset="0"/>
              </a:rPr>
              <a:t>ti</a:t>
            </a:r>
            <a:r>
              <a:rPr lang="en-US" dirty="0" err="1">
                <a:latin typeface="Calibri" panose="020F0502020204030204" pitchFamily="34" charset="0"/>
                <a:cs typeface="Calibri" panose="020F0502020204030204" pitchFamily="34" charset="0"/>
              </a:rPr>
              <a:t>ên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cần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đảm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bảo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quản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lý</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thông</a:t>
            </a:r>
            <a:r>
              <a:rPr lang="en-US" dirty="0">
                <a:latin typeface="Calibri" panose="020F0502020204030204" pitchFamily="34" charset="0"/>
                <a:cs typeface="Calibri" panose="020F0502020204030204" pitchFamily="34" charset="0"/>
              </a:rPr>
              <a:t> tin </a:t>
            </a:r>
            <a:r>
              <a:rPr lang="en-US" dirty="0" err="1">
                <a:latin typeface="Calibri" panose="020F0502020204030204" pitchFamily="34" charset="0"/>
                <a:cs typeface="Calibri" panose="020F0502020204030204" pitchFamily="34" charset="0"/>
              </a:rPr>
              <a:t>theo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cả</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một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quy</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trình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thăm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khám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bệnh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nhân</a:t>
            </a:r>
            <a:r>
              <a:rPr lang="en-US" dirty="0">
                <a:latin typeface="Calibri" panose="020F0502020204030204" pitchFamily="34" charset="0"/>
                <a:cs typeface="Calibri" panose="020F0502020204030204" pitchFamily="34" charset="0"/>
              </a:rPr>
              <a:t>: Thông tin </a:t>
            </a:r>
            <a:r>
              <a:rPr lang="en-US" dirty="0" err="1">
                <a:latin typeface="Calibri" panose="020F0502020204030204" pitchFamily="34" charset="0"/>
                <a:cs typeface="Calibri" panose="020F0502020204030204" pitchFamily="34" charset="0"/>
              </a:rPr>
              <a:t>bệnh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nhân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sĩ</a:t>
            </a:r>
            <a:r>
              <a:rPr lang="en-US" dirty="0">
                <a:latin typeface="Calibri" panose="020F0502020204030204" pitchFamily="34" charset="0"/>
                <a:cs typeface="Calibri" panose="020F0502020204030204" pitchFamily="34" charset="0"/>
              </a:rPr>
              <a:t>, y </a:t>
            </a:r>
            <a:r>
              <a:rPr lang="en-US" dirty="0" err="1">
                <a:latin typeface="Calibri" panose="020F0502020204030204" pitchFamily="34" charset="0"/>
                <a:cs typeface="Calibri" panose="020F0502020204030204" pitchFamily="34" charset="0"/>
              </a:rPr>
              <a:t>tá</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lịch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khám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kết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quả</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xét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nghiệm</a:t>
            </a:r>
            <a:r>
              <a:rPr lang="en-US" dirty="0">
                <a:latin typeface="Calibri" panose="020F0502020204030204" pitchFamily="34" charset="0"/>
                <a:cs typeface="Calibri" panose="020F0502020204030204" pitchFamily="34" charset="0"/>
              </a:rPr>
              <a:t>,…</a:t>
            </a:r>
          </a:p>
          <a:p>
            <a:pPr marL="742950" lvl="1" indent="-285750" algn="l">
              <a:buFont typeface="Arial" panose="020B0604020202020204" pitchFamily="34" charset="0"/>
              <a:buChar char="•"/>
            </a:pPr>
            <a:r>
              <a:rPr lang="en-US" dirty="0" err="1">
                <a:latin typeface="Calibri" panose="020F0502020204030204" pitchFamily="34" charset="0"/>
                <a:cs typeface="Calibri" panose="020F0502020204030204" pitchFamily="34" charset="0"/>
              </a:rPr>
              <a:t>Cần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thiết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kế</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về</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phần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giao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diện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dễ</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sử</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dụng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thống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nhất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về</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hành</a:t>
            </a:r>
            <a:r>
              <a:rPr lang="en-US" dirty="0">
                <a:latin typeface="Calibri" panose="020F0502020204030204" pitchFamily="34" charset="0"/>
                <a:cs typeface="Calibri" panose="020F0502020204030204" pitchFamily="34" charset="0"/>
              </a:rPr>
              <a:t> vi </a:t>
            </a:r>
            <a:r>
              <a:rPr lang="en-US" dirty="0" err="1">
                <a:latin typeface="Calibri" panose="020F0502020204030204" pitchFamily="34" charset="0"/>
                <a:cs typeface="Calibri" panose="020F0502020204030204" pitchFamily="34" charset="0"/>
              </a:rPr>
              <a:t>giữa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màn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hình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nhau</a:t>
            </a:r>
            <a:endParaRPr lang="en-US" dirty="0">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US" dirty="0" err="1">
                <a:latin typeface="Calibri" panose="020F0502020204030204" pitchFamily="34" charset="0"/>
                <a:cs typeface="Calibri" panose="020F0502020204030204" pitchFamily="34" charset="0"/>
              </a:rPr>
              <a:t>Thiết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kế</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cơ</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sở</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dữ</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liệu</a:t>
            </a:r>
            <a:r>
              <a:rPr lang="en-US" dirty="0">
                <a:latin typeface="Calibri" panose="020F0502020204030204" pitchFamily="34" charset="0"/>
                <a:cs typeface="Calibri" panose="020F0502020204030204" pitchFamily="34" charset="0"/>
              </a:rPr>
              <a:t> khoa </a:t>
            </a:r>
            <a:r>
              <a:rPr lang="en-US" dirty="0" err="1">
                <a:latin typeface="Calibri" panose="020F0502020204030204" pitchFamily="34" charset="0"/>
                <a:cs typeface="Calibri" panose="020F0502020204030204" pitchFamily="34" charset="0"/>
              </a:rPr>
              <a:t>học</a:t>
            </a:r>
            <a:r>
              <a:rPr lang="en-US" dirty="0">
                <a:latin typeface="Calibri" panose="020F0502020204030204" pitchFamily="34" charset="0"/>
                <a:cs typeface="Calibri" panose="020F0502020204030204" pitchFamily="34" charset="0"/>
              </a:rPr>
              <a:t>, Source code </a:t>
            </a:r>
            <a:r>
              <a:rPr lang="en-US" dirty="0" err="1">
                <a:latin typeface="Calibri" panose="020F0502020204030204" pitchFamily="34" charset="0"/>
                <a:cs typeface="Calibri" panose="020F0502020204030204" pitchFamily="34" charset="0"/>
              </a:rPr>
              <a:t>xây</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dựng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có</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hệ</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thống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để</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thuận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tiện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việc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nâng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cấp</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sửa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chữa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dễ</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dàng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hơn</a:t>
            </a:r>
            <a:r>
              <a:rPr lang="en-US" dirty="0">
                <a:latin typeface="Calibri" panose="020F0502020204030204" pitchFamily="34" charset="0"/>
                <a:cs typeface="Calibri" panose="020F0502020204030204" pitchFamily="34" charset="0"/>
              </a:rPr>
              <a:t>.</a:t>
            </a:r>
          </a:p>
          <a:p>
            <a:pPr marL="742950" lvl="1" indent="-285750" algn="l">
              <a:buFont typeface="Arial" panose="020B0604020202020204" pitchFamily="34" charset="0"/>
              <a:buChar char="•"/>
            </a:pPr>
            <a:r>
              <a:rPr lang="en-US" dirty="0" err="1">
                <a:latin typeface="Calibri" panose="020F0502020204030204" pitchFamily="34" charset="0"/>
                <a:cs typeface="Calibri" panose="020F0502020204030204" pitchFamily="34" charset="0"/>
              </a:rPr>
              <a:t>Cuối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cùng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vấn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đề</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bảo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mật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là</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quan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trọng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đặc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biệt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là</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phần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mềm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về</a:t>
            </a:r>
            <a:r>
              <a:rPr lang="en-US" dirty="0">
                <a:latin typeface="Calibri" panose="020F0502020204030204" pitchFamily="34" charset="0"/>
                <a:cs typeface="Calibri" panose="020F0502020204030204" pitchFamily="34" charset="0"/>
              </a:rPr>
              <a:t> y </a:t>
            </a:r>
            <a:r>
              <a:rPr lang="en-US" dirty="0" err="1">
                <a:latin typeface="Calibri" panose="020F0502020204030204" pitchFamily="34" charset="0"/>
                <a:cs typeface="Calibri" panose="020F0502020204030204" pitchFamily="34" charset="0"/>
              </a:rPr>
              <a:t>tế</a:t>
            </a:r>
            <a:endParaRPr lang="en-US" dirty="0">
              <a:latin typeface="Calibri" panose="020F0502020204030204" pitchFamily="34" charset="0"/>
              <a:cs typeface="Calibri" panose="020F0502020204030204" pitchFamily="34" charset="0"/>
            </a:endParaRPr>
          </a:p>
          <a:p>
            <a:pPr lvl="1" algn="l"/>
            <a:endParaRPr lang="en-US" dirty="0">
              <a:latin typeface="Calibri" panose="020F0502020204030204" pitchFamily="34" charset="0"/>
              <a:cs typeface="Calibri" panose="020F0502020204030204" pitchFamily="34" charset="0"/>
            </a:endParaRPr>
          </a:p>
          <a:p>
            <a:pPr lvl="1" algn="l"/>
            <a:endParaRPr lang="en-US" i="0" dirty="0">
              <a:effectLst/>
              <a:latin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5D40E56B-E00D-81A4-58C9-3AF174F9D1CB}"/>
              </a:ext>
            </a:extLst>
          </p:cNvPr>
          <p:cNvPicPr>
            <a:picLocks noChangeAspect="1"/>
          </p:cNvPicPr>
          <p:nvPr/>
        </p:nvPicPr>
        <p:blipFill>
          <a:blip r:embed="rId3"/>
          <a:stretch>
            <a:fillRect/>
          </a:stretch>
        </p:blipFill>
        <p:spPr>
          <a:xfrm>
            <a:off x="235077" y="2086252"/>
            <a:ext cx="2175488" cy="2175488"/>
          </a:xfrm>
          <a:prstGeom prst="rect">
            <a:avLst/>
          </a:prstGeom>
        </p:spPr>
      </p:pic>
    </p:spTree>
    <p:extLst>
      <p:ext uri="{BB962C8B-B14F-4D97-AF65-F5344CB8AC3E}">
        <p14:creationId xmlns:p14="http://schemas.microsoft.com/office/powerpoint/2010/main" val="2211879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7</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8391525" cy="677108"/>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Công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cụ</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sử</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dụng</a:t>
            </a:r>
            <a:r>
              <a:rPr lang="en-US" altLang="en-US" sz="2000" b="1" dirty="0">
                <a:latin typeface="Times New Roman" panose="02020603050405020304" pitchFamily="18" charset="0"/>
                <a:cs typeface="Times New Roman" panose="02020603050405020304" pitchFamily="18" charset="0"/>
              </a:rPr>
              <a:t> </a:t>
            </a:r>
          </a:p>
          <a:p>
            <a:endParaRPr lang="en-AI" dirty="0"/>
          </a:p>
        </p:txBody>
      </p:sp>
      <p:sp>
        <p:nvSpPr>
          <p:cNvPr id="11" name="TextBox 10">
            <a:extLst>
              <a:ext uri="{FF2B5EF4-FFF2-40B4-BE49-F238E27FC236}">
                <a16:creationId xmlns:a16="http://schemas.microsoft.com/office/drawing/2014/main" id="{AC087F88-080E-E62E-A6E5-77EF26D7886E}"/>
              </a:ext>
            </a:extLst>
          </p:cNvPr>
          <p:cNvSpPr txBox="1"/>
          <p:nvPr/>
        </p:nvSpPr>
        <p:spPr>
          <a:xfrm>
            <a:off x="235077" y="1581983"/>
            <a:ext cx="8083300" cy="1067343"/>
          </a:xfrm>
          <a:prstGeom prst="rect">
            <a:avLst/>
          </a:prstGeom>
          <a:noFill/>
        </p:spPr>
        <p:txBody>
          <a:bodyPr wrap="square">
            <a:spAutoFit/>
          </a:bodyPr>
          <a:lstStyle/>
          <a:p>
            <a:pPr marL="285750" indent="-285750">
              <a:lnSpc>
                <a:spcPct val="120000"/>
              </a:lnSpc>
              <a:spcBef>
                <a:spcPts val="600"/>
              </a:spcBef>
              <a:spcAft>
                <a:spcPts val="600"/>
              </a:spcAft>
              <a:buFont typeface="Arial" panose="020B0604020202020204" pitchFamily="34" charset="0"/>
              <a:buChar char="•"/>
            </a:pPr>
            <a:r>
              <a:rPr lang="en-US" sz="1800" b="1" kern="100" dirty="0">
                <a:effectLst/>
                <a:ea typeface="Calibri" panose="020F0502020204030204" pitchFamily="34" charset="0"/>
                <a:cs typeface="Angsana New" panose="02020603050405020304" pitchFamily="18" charset="-34"/>
              </a:rPr>
              <a:t>SQL Server</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còn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có</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tên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gọi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khác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Microsoft SQL Server (</a:t>
            </a:r>
            <a:r>
              <a:rPr lang="en-US" sz="1800" kern="100" dirty="0" err="1">
                <a:effectLst/>
                <a:ea typeface="Calibri" panose="020F0502020204030204" pitchFamily="34" charset="0"/>
                <a:cs typeface="Angsana New" panose="02020603050405020304" pitchFamily="18" charset="-34"/>
              </a:rPr>
              <a:t>viết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tắt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MS SQL Server) </a:t>
            </a:r>
            <a:r>
              <a:rPr lang="en-US" sz="1800" kern="100" dirty="0" err="1">
                <a:effectLst/>
                <a:ea typeface="Calibri" panose="020F0502020204030204" pitchFamily="34" charset="0"/>
                <a:cs typeface="Angsana New" panose="02020603050405020304" pitchFamily="18" charset="-34"/>
              </a:rPr>
              <a:t>một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phần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mềm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Microsoft </a:t>
            </a:r>
            <a:r>
              <a:rPr lang="en-US" sz="1800" kern="100" dirty="0" err="1">
                <a:effectLst/>
                <a:ea typeface="Calibri" panose="020F0502020204030204" pitchFamily="34" charset="0"/>
                <a:cs typeface="Angsana New" panose="02020603050405020304" pitchFamily="18" charset="-34"/>
              </a:rPr>
              <a:t>phát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triển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nhằm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mục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đích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lưu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liệu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dựa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trên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chuẩn</a:t>
            </a:r>
            <a:r>
              <a:rPr lang="en-US" sz="1800" kern="100" dirty="0">
                <a:effectLst/>
                <a:ea typeface="Calibri" panose="020F0502020204030204" pitchFamily="34" charset="0"/>
                <a:cs typeface="Angsana New" panose="02020603050405020304" pitchFamily="18" charset="-34"/>
              </a:rPr>
              <a:t> RDBMS (</a:t>
            </a:r>
            <a:r>
              <a:rPr lang="en-US" sz="1800" b="1" i="1" u="sng" kern="100" dirty="0">
                <a:solidFill>
                  <a:srgbClr val="0000FF"/>
                </a:solidFill>
                <a:effectLst/>
                <a:ea typeface="Calibri" panose="020F0502020204030204" pitchFamily="34" charset="0"/>
                <a:cs typeface="Angsana New" panose="02020603050405020304" pitchFamily="18" charset="-34"/>
                <a:hlinkClick r:id="rId3"/>
              </a:rPr>
              <a:t>Relational Database Management System</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pic>
        <p:nvPicPr>
          <p:cNvPr id="13" name="Picture 12">
            <a:extLst>
              <a:ext uri="{FF2B5EF4-FFF2-40B4-BE49-F238E27FC236}">
                <a16:creationId xmlns:a16="http://schemas.microsoft.com/office/drawing/2014/main" id="{E9F18A6E-7101-AB3E-7C44-D5B650D6AA2E}"/>
              </a:ext>
            </a:extLst>
          </p:cNvPr>
          <p:cNvPicPr>
            <a:picLocks noChangeAspect="1"/>
          </p:cNvPicPr>
          <p:nvPr/>
        </p:nvPicPr>
        <p:blipFill>
          <a:blip r:embed="rId4"/>
          <a:stretch>
            <a:fillRect/>
          </a:stretch>
        </p:blipFill>
        <p:spPr>
          <a:xfrm>
            <a:off x="349188" y="3153792"/>
            <a:ext cx="2438400" cy="2438400"/>
          </a:xfrm>
          <a:prstGeom prst="rect">
            <a:avLst/>
          </a:prstGeom>
        </p:spPr>
      </p:pic>
      <p:sp>
        <p:nvSpPr>
          <p:cNvPr id="15" name="TextBox 14">
            <a:extLst>
              <a:ext uri="{FF2B5EF4-FFF2-40B4-BE49-F238E27FC236}">
                <a16:creationId xmlns:a16="http://schemas.microsoft.com/office/drawing/2014/main" id="{D9D04991-1BD1-FE58-DEF0-00F8FF1B74C4}"/>
              </a:ext>
            </a:extLst>
          </p:cNvPr>
          <p:cNvSpPr txBox="1"/>
          <p:nvPr/>
        </p:nvSpPr>
        <p:spPr>
          <a:xfrm>
            <a:off x="3601008" y="3152358"/>
            <a:ext cx="5510811" cy="2800767"/>
          </a:xfrm>
          <a:prstGeom prst="rect">
            <a:avLst/>
          </a:prstGeom>
          <a:noFill/>
        </p:spPr>
        <p:txBody>
          <a:bodyPr wrap="square">
            <a:spAutoFit/>
          </a:bodyPr>
          <a:lstStyle/>
          <a:p>
            <a:pPr indent="180340" algn="just">
              <a:spcBef>
                <a:spcPts val="600"/>
              </a:spcBef>
              <a:spcAft>
                <a:spcPts val="600"/>
              </a:spcAft>
            </a:pPr>
            <a:r>
              <a:rPr lang="en-US" sz="1800" b="1" kern="100" dirty="0" err="1">
                <a:effectLst/>
                <a:ea typeface="Calibri" panose="020F0502020204030204" pitchFamily="34" charset="0"/>
                <a:cs typeface="Angsana New" panose="02020603050405020304" pitchFamily="18" charset="-34"/>
              </a:rPr>
              <a:t>Tại</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sao</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nên</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dùng</a:t>
            </a:r>
            <a:r>
              <a:rPr lang="en-US" sz="1800" b="1" kern="100" dirty="0">
                <a:effectLst/>
                <a:ea typeface="Calibri" panose="020F0502020204030204" pitchFamily="34" charset="0"/>
                <a:cs typeface="Angsana New" panose="02020603050405020304" pitchFamily="18" charset="-34"/>
              </a:rPr>
              <a:t> SQL Server?</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kern="100" dirty="0">
                <a:solidFill>
                  <a:srgbClr val="000000"/>
                </a:solidFill>
                <a:effectLst/>
                <a:ea typeface="Calibri" panose="020F0502020204030204" pitchFamily="34" charset="0"/>
                <a:cs typeface="Angsana New" panose="02020603050405020304" pitchFamily="18" charset="-34"/>
              </a:rPr>
              <a:t>Cho </a:t>
            </a:r>
            <a:r>
              <a:rPr lang="en-US" sz="1800" kern="100" dirty="0" err="1">
                <a:solidFill>
                  <a:srgbClr val="000000"/>
                </a:solidFill>
                <a:effectLst/>
                <a:ea typeface="Calibri" panose="020F0502020204030204" pitchFamily="34" charset="0"/>
                <a:cs typeface="Angsana New" panose="02020603050405020304" pitchFamily="18" charset="-34"/>
              </a:rPr>
              <a:t>phép</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tạo</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nhiều</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cơ</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sở</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dữ</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liệu</a:t>
            </a:r>
            <a:r>
              <a:rPr lang="en-US" sz="1800" kern="100" dirty="0">
                <a:solidFill>
                  <a:srgbClr val="000000"/>
                </a:solidFill>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kern="100" dirty="0" err="1">
                <a:solidFill>
                  <a:srgbClr val="000000"/>
                </a:solidFill>
                <a:effectLst/>
                <a:ea typeface="Calibri" panose="020F0502020204030204" pitchFamily="34" charset="0"/>
                <a:cs typeface="Angsana New" panose="02020603050405020304" pitchFamily="18" charset="-34"/>
              </a:rPr>
              <a:t>Miễn</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phí</a:t>
            </a:r>
            <a:r>
              <a:rPr lang="en-US" sz="1800" kern="100" dirty="0">
                <a:solidFill>
                  <a:srgbClr val="000000"/>
                </a:solidFill>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kern="100" dirty="0">
                <a:solidFill>
                  <a:srgbClr val="000000"/>
                </a:solidFill>
                <a:effectLst/>
                <a:ea typeface="Calibri" panose="020F0502020204030204" pitchFamily="34" charset="0"/>
                <a:cs typeface="Angsana New" panose="02020603050405020304" pitchFamily="18" charset="-34"/>
              </a:rPr>
              <a:t>Duy </a:t>
            </a:r>
            <a:r>
              <a:rPr lang="en-US" sz="1800" kern="100" dirty="0" err="1">
                <a:solidFill>
                  <a:srgbClr val="000000"/>
                </a:solidFill>
                <a:effectLst/>
                <a:ea typeface="Calibri" panose="020F0502020204030204" pitchFamily="34" charset="0"/>
                <a:cs typeface="Angsana New" panose="02020603050405020304" pitchFamily="18" charset="-34"/>
              </a:rPr>
              <a:t>trì</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lưu</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trữ</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bền</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vững</a:t>
            </a:r>
            <a:r>
              <a:rPr lang="en-US" sz="1800" kern="100" dirty="0">
                <a:solidFill>
                  <a:srgbClr val="000000"/>
                </a:solidFill>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kern="100" dirty="0" err="1">
                <a:solidFill>
                  <a:srgbClr val="000000"/>
                </a:solidFill>
                <a:effectLst/>
                <a:ea typeface="Calibri" panose="020F0502020204030204" pitchFamily="34" charset="0"/>
                <a:cs typeface="Angsana New" panose="02020603050405020304" pitchFamily="18" charset="-34"/>
              </a:rPr>
              <a:t>Bảo</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mật</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cao</a:t>
            </a:r>
            <a:r>
              <a:rPr lang="en-US" sz="1800" kern="100" dirty="0">
                <a:solidFill>
                  <a:srgbClr val="000000"/>
                </a:solidFill>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dirty="0">
                <a:solidFill>
                  <a:srgbClr val="000000"/>
                </a:solidFill>
                <a:effectLst/>
                <a:ea typeface="Times New Roman" panose="02020603050405020304" pitchFamily="18" charset="0"/>
              </a:rPr>
              <a:t>SQL Server </a:t>
            </a:r>
            <a:r>
              <a:rPr lang="en-US" sz="1800" dirty="0" err="1">
                <a:solidFill>
                  <a:srgbClr val="000000"/>
                </a:solidFill>
                <a:effectLst/>
                <a:ea typeface="Times New Roman" panose="02020603050405020304" pitchFamily="18" charset="0"/>
              </a:rPr>
              <a:t>sẽ</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cung</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cấp</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đầy</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đủ</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các</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công</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cụ</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phục</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vụ</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cho</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việc</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quản</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lý</a:t>
            </a:r>
            <a:r>
              <a:rPr lang="en-US" dirty="0">
                <a:solidFill>
                  <a:srgbClr val="000000"/>
                </a:solidFill>
                <a:ea typeface="Times New Roman" panose="02020603050405020304" pitchFamily="18" charset="0"/>
              </a:rPr>
              <a:t> </a:t>
            </a:r>
            <a:r>
              <a:rPr lang="en-US" dirty="0" err="1">
                <a:solidFill>
                  <a:srgbClr val="000000"/>
                </a:solidFill>
                <a:ea typeface="Times New Roman" panose="02020603050405020304" pitchFamily="18" charset="0"/>
              </a:rPr>
              <a:t>dữ</a:t>
            </a:r>
            <a:r>
              <a:rPr lang="en-US" dirty="0">
                <a:solidFill>
                  <a:srgbClr val="000000"/>
                </a:solidFill>
                <a:ea typeface="Times New Roman" panose="02020603050405020304" pitchFamily="18" charset="0"/>
              </a:rPr>
              <a:t> </a:t>
            </a:r>
            <a:r>
              <a:rPr lang="en-US" dirty="0" err="1">
                <a:solidFill>
                  <a:srgbClr val="000000"/>
                </a:solidFill>
                <a:ea typeface="Times New Roman" panose="02020603050405020304" pitchFamily="18" charset="0"/>
              </a:rPr>
              <a:t>liệu</a:t>
            </a:r>
            <a:endParaRPr lang="en-AI" sz="1600" dirty="0">
              <a:effectLst/>
              <a:ea typeface="Times New Roman" panose="02020603050405020304" pitchFamily="18" charset="0"/>
            </a:endParaRPr>
          </a:p>
        </p:txBody>
      </p:sp>
    </p:spTree>
    <p:extLst>
      <p:ext uri="{BB962C8B-B14F-4D97-AF65-F5344CB8AC3E}">
        <p14:creationId xmlns:p14="http://schemas.microsoft.com/office/powerpoint/2010/main" val="3202264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8</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8391525" cy="677108"/>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Công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cụ</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sử</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dụng</a:t>
            </a:r>
            <a:r>
              <a:rPr lang="en-US" altLang="en-US" sz="2000" b="1" dirty="0">
                <a:latin typeface="Times New Roman" panose="02020603050405020304" pitchFamily="18" charset="0"/>
                <a:cs typeface="Times New Roman" panose="02020603050405020304" pitchFamily="18" charset="0"/>
              </a:rPr>
              <a:t> </a:t>
            </a:r>
          </a:p>
          <a:p>
            <a:endParaRPr lang="en-AI" dirty="0"/>
          </a:p>
        </p:txBody>
      </p:sp>
      <p:sp>
        <p:nvSpPr>
          <p:cNvPr id="11" name="TextBox 10">
            <a:extLst>
              <a:ext uri="{FF2B5EF4-FFF2-40B4-BE49-F238E27FC236}">
                <a16:creationId xmlns:a16="http://schemas.microsoft.com/office/drawing/2014/main" id="{AC087F88-080E-E62E-A6E5-77EF26D7886E}"/>
              </a:ext>
            </a:extLst>
          </p:cNvPr>
          <p:cNvSpPr txBox="1"/>
          <p:nvPr/>
        </p:nvSpPr>
        <p:spPr>
          <a:xfrm>
            <a:off x="235077" y="1581983"/>
            <a:ext cx="8083300" cy="1067343"/>
          </a:xfrm>
          <a:prstGeom prst="rect">
            <a:avLst/>
          </a:prstGeom>
          <a:noFill/>
        </p:spPr>
        <p:txBody>
          <a:bodyPr wrap="square">
            <a:spAutoFit/>
          </a:bodyPr>
          <a:lstStyle/>
          <a:p>
            <a:pPr marL="285750" indent="-285750">
              <a:lnSpc>
                <a:spcPct val="120000"/>
              </a:lnSpc>
              <a:spcBef>
                <a:spcPts val="600"/>
              </a:spcBef>
              <a:spcAft>
                <a:spcPts val="600"/>
              </a:spcAft>
              <a:buFont typeface="Arial" panose="020B0604020202020204" pitchFamily="34" charset="0"/>
              <a:buChar char="•"/>
            </a:pPr>
            <a:r>
              <a:rPr lang="en-US" sz="1800" b="1" kern="100" dirty="0">
                <a:effectLst/>
                <a:ea typeface="Calibri" panose="020F0502020204030204" pitchFamily="34" charset="0"/>
                <a:cs typeface="Angsana New" panose="02020603050405020304" pitchFamily="18" charset="-34"/>
              </a:rPr>
              <a:t>SQL Server</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còn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có</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tên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gọi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khác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Microsoft SQL Server (</a:t>
            </a:r>
            <a:r>
              <a:rPr lang="en-US" sz="1800" kern="100" dirty="0" err="1">
                <a:effectLst/>
                <a:ea typeface="Calibri" panose="020F0502020204030204" pitchFamily="34" charset="0"/>
                <a:cs typeface="Angsana New" panose="02020603050405020304" pitchFamily="18" charset="-34"/>
              </a:rPr>
              <a:t>viết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tắt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là</a:t>
            </a:r>
            <a:r>
              <a:rPr lang="en-US" sz="1800" kern="100" dirty="0">
                <a:effectLst/>
                <a:ea typeface="Calibri" panose="020F0502020204030204" pitchFamily="34" charset="0"/>
                <a:cs typeface="Angsana New" panose="02020603050405020304" pitchFamily="18" charset="-34"/>
              </a:rPr>
              <a:t> MS SQL Server) </a:t>
            </a:r>
            <a:r>
              <a:rPr lang="en-US" sz="1800" kern="100" dirty="0" err="1">
                <a:effectLst/>
                <a:ea typeface="Calibri" panose="020F0502020204030204" pitchFamily="34" charset="0"/>
                <a:cs typeface="Angsana New" panose="02020603050405020304" pitchFamily="18" charset="-34"/>
              </a:rPr>
              <a:t>một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phần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mềm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Microsoft </a:t>
            </a:r>
            <a:r>
              <a:rPr lang="en-US" sz="1800" kern="100" dirty="0" err="1">
                <a:effectLst/>
                <a:ea typeface="Calibri" panose="020F0502020204030204" pitchFamily="34" charset="0"/>
                <a:cs typeface="Angsana New" panose="02020603050405020304" pitchFamily="18" charset="-34"/>
              </a:rPr>
              <a:t>phát</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triển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nhằm</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mục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đích</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lưu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liệu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dựa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trên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chuẩn</a:t>
            </a:r>
            <a:r>
              <a:rPr lang="en-US" sz="1800" kern="100" dirty="0">
                <a:effectLst/>
                <a:ea typeface="Calibri" panose="020F0502020204030204" pitchFamily="34" charset="0"/>
                <a:cs typeface="Angsana New" panose="02020603050405020304" pitchFamily="18" charset="-34"/>
              </a:rPr>
              <a:t> RDBMS (</a:t>
            </a:r>
            <a:r>
              <a:rPr lang="en-US" sz="1800" b="1" i="1" u="sng" kern="100" dirty="0">
                <a:solidFill>
                  <a:srgbClr val="0000FF"/>
                </a:solidFill>
                <a:effectLst/>
                <a:ea typeface="Calibri" panose="020F0502020204030204" pitchFamily="34" charset="0"/>
                <a:cs typeface="Angsana New" panose="02020603050405020304" pitchFamily="18" charset="-34"/>
                <a:hlinkClick r:id="rId3"/>
              </a:rPr>
              <a:t>Relational Database Management System</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pic>
        <p:nvPicPr>
          <p:cNvPr id="13" name="Picture 12">
            <a:extLst>
              <a:ext uri="{FF2B5EF4-FFF2-40B4-BE49-F238E27FC236}">
                <a16:creationId xmlns:a16="http://schemas.microsoft.com/office/drawing/2014/main" id="{E9F18A6E-7101-AB3E-7C44-D5B650D6AA2E}"/>
              </a:ext>
            </a:extLst>
          </p:cNvPr>
          <p:cNvPicPr>
            <a:picLocks noChangeAspect="1"/>
          </p:cNvPicPr>
          <p:nvPr/>
        </p:nvPicPr>
        <p:blipFill>
          <a:blip r:embed="rId4"/>
          <a:stretch>
            <a:fillRect/>
          </a:stretch>
        </p:blipFill>
        <p:spPr>
          <a:xfrm>
            <a:off x="349188" y="3153792"/>
            <a:ext cx="2438400" cy="2438400"/>
          </a:xfrm>
          <a:prstGeom prst="rect">
            <a:avLst/>
          </a:prstGeom>
        </p:spPr>
      </p:pic>
      <p:sp>
        <p:nvSpPr>
          <p:cNvPr id="15" name="TextBox 14">
            <a:extLst>
              <a:ext uri="{FF2B5EF4-FFF2-40B4-BE49-F238E27FC236}">
                <a16:creationId xmlns:a16="http://schemas.microsoft.com/office/drawing/2014/main" id="{D9D04991-1BD1-FE58-DEF0-00F8FF1B74C4}"/>
              </a:ext>
            </a:extLst>
          </p:cNvPr>
          <p:cNvSpPr txBox="1"/>
          <p:nvPr/>
        </p:nvSpPr>
        <p:spPr>
          <a:xfrm>
            <a:off x="3601008" y="3152358"/>
            <a:ext cx="5510811" cy="2800767"/>
          </a:xfrm>
          <a:prstGeom prst="rect">
            <a:avLst/>
          </a:prstGeom>
          <a:noFill/>
        </p:spPr>
        <p:txBody>
          <a:bodyPr wrap="square">
            <a:spAutoFit/>
          </a:bodyPr>
          <a:lstStyle/>
          <a:p>
            <a:pPr indent="180340" algn="just">
              <a:spcBef>
                <a:spcPts val="600"/>
              </a:spcBef>
              <a:spcAft>
                <a:spcPts val="600"/>
              </a:spcAft>
            </a:pPr>
            <a:r>
              <a:rPr lang="en-US" sz="1800" b="1" kern="100" dirty="0" err="1">
                <a:effectLst/>
                <a:ea typeface="Calibri" panose="020F0502020204030204" pitchFamily="34" charset="0"/>
                <a:cs typeface="Angsana New" panose="02020603050405020304" pitchFamily="18" charset="-34"/>
              </a:rPr>
              <a:t>Tại</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sao</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nên</a:t>
            </a:r>
            <a:r>
              <a:rPr lang="en-US" sz="1800" b="1" kern="100" dirty="0">
                <a:effectLst/>
                <a:ea typeface="Calibri" panose="020F0502020204030204" pitchFamily="34" charset="0"/>
                <a:cs typeface="Angsana New" panose="02020603050405020304" pitchFamily="18" charset="-34"/>
              </a:rPr>
              <a:t> </a:t>
            </a:r>
            <a:r>
              <a:rPr lang="en-US" sz="1800" b="1" kern="100" dirty="0" err="1">
                <a:effectLst/>
                <a:ea typeface="Calibri" panose="020F0502020204030204" pitchFamily="34" charset="0"/>
                <a:cs typeface="Angsana New" panose="02020603050405020304" pitchFamily="18" charset="-34"/>
              </a:rPr>
              <a:t>dùng</a:t>
            </a:r>
            <a:r>
              <a:rPr lang="en-US" sz="1800" b="1" kern="100" dirty="0">
                <a:effectLst/>
                <a:ea typeface="Calibri" panose="020F0502020204030204" pitchFamily="34" charset="0"/>
                <a:cs typeface="Angsana New" panose="02020603050405020304" pitchFamily="18" charset="-34"/>
              </a:rPr>
              <a:t> SQL Server?</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kern="100" dirty="0">
                <a:solidFill>
                  <a:srgbClr val="000000"/>
                </a:solidFill>
                <a:effectLst/>
                <a:ea typeface="Calibri" panose="020F0502020204030204" pitchFamily="34" charset="0"/>
                <a:cs typeface="Angsana New" panose="02020603050405020304" pitchFamily="18" charset="-34"/>
              </a:rPr>
              <a:t>Cho </a:t>
            </a:r>
            <a:r>
              <a:rPr lang="en-US" sz="1800" kern="100" dirty="0" err="1">
                <a:solidFill>
                  <a:srgbClr val="000000"/>
                </a:solidFill>
                <a:effectLst/>
                <a:ea typeface="Calibri" panose="020F0502020204030204" pitchFamily="34" charset="0"/>
                <a:cs typeface="Angsana New" panose="02020603050405020304" pitchFamily="18" charset="-34"/>
              </a:rPr>
              <a:t>phép</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tạo</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nhiều</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cơ</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sở</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dữ</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liệu</a:t>
            </a:r>
            <a:r>
              <a:rPr lang="en-US" sz="1800" kern="100" dirty="0">
                <a:solidFill>
                  <a:srgbClr val="000000"/>
                </a:solidFill>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kern="100" dirty="0" err="1">
                <a:solidFill>
                  <a:srgbClr val="000000"/>
                </a:solidFill>
                <a:effectLst/>
                <a:ea typeface="Calibri" panose="020F0502020204030204" pitchFamily="34" charset="0"/>
                <a:cs typeface="Angsana New" panose="02020603050405020304" pitchFamily="18" charset="-34"/>
              </a:rPr>
              <a:t>Miễn</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phí</a:t>
            </a:r>
            <a:r>
              <a:rPr lang="en-US" sz="1800" kern="100" dirty="0">
                <a:solidFill>
                  <a:srgbClr val="000000"/>
                </a:solidFill>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kern="100" dirty="0">
                <a:solidFill>
                  <a:srgbClr val="000000"/>
                </a:solidFill>
                <a:effectLst/>
                <a:ea typeface="Calibri" panose="020F0502020204030204" pitchFamily="34" charset="0"/>
                <a:cs typeface="Angsana New" panose="02020603050405020304" pitchFamily="18" charset="-34"/>
              </a:rPr>
              <a:t>Duy </a:t>
            </a:r>
            <a:r>
              <a:rPr lang="en-US" sz="1800" kern="100" dirty="0" err="1">
                <a:solidFill>
                  <a:srgbClr val="000000"/>
                </a:solidFill>
                <a:effectLst/>
                <a:ea typeface="Calibri" panose="020F0502020204030204" pitchFamily="34" charset="0"/>
                <a:cs typeface="Angsana New" panose="02020603050405020304" pitchFamily="18" charset="-34"/>
              </a:rPr>
              <a:t>trì</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lưu</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trữ</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bền</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vững</a:t>
            </a:r>
            <a:r>
              <a:rPr lang="en-US" sz="1800" kern="100" dirty="0">
                <a:solidFill>
                  <a:srgbClr val="000000"/>
                </a:solidFill>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kern="100" dirty="0" err="1">
                <a:solidFill>
                  <a:srgbClr val="000000"/>
                </a:solidFill>
                <a:effectLst/>
                <a:ea typeface="Calibri" panose="020F0502020204030204" pitchFamily="34" charset="0"/>
                <a:cs typeface="Angsana New" panose="02020603050405020304" pitchFamily="18" charset="-34"/>
              </a:rPr>
              <a:t>Bảo</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mật</a:t>
            </a:r>
            <a:r>
              <a:rPr lang="en-US" sz="1800" kern="100" dirty="0">
                <a:solidFill>
                  <a:srgbClr val="000000"/>
                </a:solidFill>
                <a:effectLst/>
                <a:ea typeface="Calibri" panose="020F0502020204030204" pitchFamily="34" charset="0"/>
                <a:cs typeface="Angsana New" panose="02020603050405020304" pitchFamily="18" charset="-34"/>
              </a:rPr>
              <a:t> </a:t>
            </a:r>
            <a:r>
              <a:rPr lang="en-US" sz="1800" kern="100" dirty="0" err="1">
                <a:solidFill>
                  <a:srgbClr val="000000"/>
                </a:solidFill>
                <a:effectLst/>
                <a:ea typeface="Calibri" panose="020F0502020204030204" pitchFamily="34" charset="0"/>
                <a:cs typeface="Angsana New" panose="02020603050405020304" pitchFamily="18" charset="-34"/>
              </a:rPr>
              <a:t>cao</a:t>
            </a:r>
            <a:r>
              <a:rPr lang="en-US" sz="1800" kern="100" dirty="0">
                <a:solidFill>
                  <a:srgbClr val="000000"/>
                </a:solidFill>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a:p>
            <a:pPr marL="342900" lvl="0" indent="-342900" algn="just">
              <a:spcBef>
                <a:spcPts val="600"/>
              </a:spcBef>
              <a:spcAft>
                <a:spcPts val="600"/>
              </a:spcAft>
              <a:buFont typeface="Symbol" panose="05050102010706020507" pitchFamily="18" charset="2"/>
              <a:buChar char=""/>
            </a:pPr>
            <a:r>
              <a:rPr lang="en-US" sz="1800" dirty="0">
                <a:solidFill>
                  <a:srgbClr val="000000"/>
                </a:solidFill>
                <a:effectLst/>
                <a:ea typeface="Times New Roman" panose="02020603050405020304" pitchFamily="18" charset="0"/>
              </a:rPr>
              <a:t>SQL Server </a:t>
            </a:r>
            <a:r>
              <a:rPr lang="en-US" sz="1800" dirty="0" err="1">
                <a:solidFill>
                  <a:srgbClr val="000000"/>
                </a:solidFill>
                <a:effectLst/>
                <a:ea typeface="Times New Roman" panose="02020603050405020304" pitchFamily="18" charset="0"/>
              </a:rPr>
              <a:t>sẽ</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cung</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cấp</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đầy</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đủ</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các</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công</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cụ</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phục</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vụ</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cho</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việc</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quản</a:t>
            </a:r>
            <a:r>
              <a:rPr lang="en-US" sz="1800" dirty="0">
                <a:solidFill>
                  <a:srgbClr val="000000"/>
                </a:solidFill>
                <a:effectLst/>
                <a:ea typeface="Times New Roman" panose="02020603050405020304" pitchFamily="18" charset="0"/>
              </a:rPr>
              <a:t> </a:t>
            </a:r>
            <a:r>
              <a:rPr lang="en-US" sz="1800" dirty="0" err="1">
                <a:solidFill>
                  <a:srgbClr val="000000"/>
                </a:solidFill>
                <a:effectLst/>
                <a:ea typeface="Times New Roman" panose="02020603050405020304" pitchFamily="18" charset="0"/>
              </a:rPr>
              <a:t>lý</a:t>
            </a:r>
            <a:r>
              <a:rPr lang="en-US" dirty="0">
                <a:solidFill>
                  <a:srgbClr val="000000"/>
                </a:solidFill>
                <a:ea typeface="Times New Roman" panose="02020603050405020304" pitchFamily="18" charset="0"/>
              </a:rPr>
              <a:t> </a:t>
            </a:r>
            <a:r>
              <a:rPr lang="en-US" dirty="0" err="1">
                <a:solidFill>
                  <a:srgbClr val="000000"/>
                </a:solidFill>
                <a:ea typeface="Times New Roman" panose="02020603050405020304" pitchFamily="18" charset="0"/>
              </a:rPr>
              <a:t>dữ</a:t>
            </a:r>
            <a:r>
              <a:rPr lang="en-US" dirty="0">
                <a:solidFill>
                  <a:srgbClr val="000000"/>
                </a:solidFill>
                <a:ea typeface="Times New Roman" panose="02020603050405020304" pitchFamily="18" charset="0"/>
              </a:rPr>
              <a:t> </a:t>
            </a:r>
            <a:r>
              <a:rPr lang="en-US" dirty="0" err="1">
                <a:solidFill>
                  <a:srgbClr val="000000"/>
                </a:solidFill>
                <a:ea typeface="Times New Roman" panose="02020603050405020304" pitchFamily="18" charset="0"/>
              </a:rPr>
              <a:t>liệu</a:t>
            </a:r>
            <a:endParaRPr lang="en-AI" sz="1600" dirty="0">
              <a:effectLst/>
              <a:ea typeface="Times New Roman" panose="02020603050405020304" pitchFamily="18" charset="0"/>
            </a:endParaRPr>
          </a:p>
        </p:txBody>
      </p:sp>
    </p:spTree>
    <p:extLst>
      <p:ext uri="{BB962C8B-B14F-4D97-AF65-F5344CB8AC3E}">
        <p14:creationId xmlns:p14="http://schemas.microsoft.com/office/powerpoint/2010/main" val="1818460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9</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2. </a:t>
            </a:r>
            <a:r>
              <a:rPr lang="en-US" sz="2800" dirty="0" err="1"/>
              <a:t>Phân</a:t>
            </a:r>
            <a:r>
              <a:rPr lang="en-US" sz="2800" dirty="0"/>
              <a:t> </a:t>
            </a:r>
            <a:r>
              <a:rPr lang="en-US" sz="2800" dirty="0" err="1"/>
              <a:t>tích</a:t>
            </a:r>
            <a:r>
              <a:rPr lang="en-US" sz="2800" dirty="0"/>
              <a:t>, </a:t>
            </a:r>
            <a:r>
              <a:rPr lang="en-US" sz="2800" dirty="0" err="1"/>
              <a:t>xây</a:t>
            </a:r>
            <a:r>
              <a:rPr lang="en-US" sz="2800" dirty="0"/>
              <a:t> </a:t>
            </a:r>
            <a:r>
              <a:rPr lang="en-US" sz="2800" dirty="0" err="1"/>
              <a:t>dựng</a:t>
            </a:r>
            <a:r>
              <a:rPr lang="en-US" sz="2800" dirty="0"/>
              <a:t> </a:t>
            </a:r>
            <a:r>
              <a:rPr lang="en-US" sz="2800" dirty="0" err="1"/>
              <a:t>cơ</a:t>
            </a:r>
            <a:r>
              <a:rPr lang="en-US" sz="2800" dirty="0"/>
              <a:t> </a:t>
            </a:r>
            <a:r>
              <a:rPr lang="en-US" sz="2800" dirty="0" err="1"/>
              <a:t>sở</a:t>
            </a:r>
            <a:r>
              <a:rPr lang="en-US" sz="2800" dirty="0"/>
              <a:t> </a:t>
            </a:r>
            <a:r>
              <a:rPr lang="en-US" sz="2800" dirty="0" err="1"/>
              <a:t>dữ</a:t>
            </a:r>
            <a:r>
              <a:rPr lang="en-US" sz="2800" dirty="0"/>
              <a:t> </a:t>
            </a:r>
            <a:r>
              <a:rPr lang="en-US" sz="2800" dirty="0" err="1"/>
              <a:t>liệu</a:t>
            </a:r>
            <a:br>
              <a:rPr lang="en-AI" sz="2800" dirty="0"/>
            </a:br>
            <a:br>
              <a:rPr lang="en-AI" sz="2800" dirty="0"/>
            </a:br>
            <a:br>
              <a:rPr lang="en-US" altLang="en-US" dirty="0"/>
            </a:br>
            <a:endParaRPr lang="en-US" dirty="0"/>
          </a:p>
        </p:txBody>
      </p:sp>
      <p:sp>
        <p:nvSpPr>
          <p:cNvPr id="7" name="TextBox 6">
            <a:extLst>
              <a:ext uri="{FF2B5EF4-FFF2-40B4-BE49-F238E27FC236}">
                <a16:creationId xmlns:a16="http://schemas.microsoft.com/office/drawing/2014/main" id="{A8C56872-DFD1-7505-C9D6-53D5635423B5}"/>
              </a:ext>
            </a:extLst>
          </p:cNvPr>
          <p:cNvSpPr txBox="1"/>
          <p:nvPr/>
        </p:nvSpPr>
        <p:spPr>
          <a:xfrm>
            <a:off x="123825" y="904875"/>
            <a:ext cx="8391525" cy="677108"/>
          </a:xfrm>
          <a:prstGeom prst="rect">
            <a:avLst/>
          </a:prstGeom>
          <a:noFill/>
        </p:spPr>
        <p:txBody>
          <a:bodyPr wrap="square" rtlCol="0">
            <a:spAutoFit/>
          </a:bodyPr>
          <a:lstStyle/>
          <a:p>
            <a:pPr marL="0" indent="0">
              <a:buNone/>
            </a:pPr>
            <a:r>
              <a:rPr lang="en-US" altLang="en-US" sz="2000" b="1" dirty="0" err="1">
                <a:latin typeface="Times New Roman" panose="02020603050405020304" pitchFamily="18" charset="0"/>
                <a:cs typeface="Times New Roman" panose="02020603050405020304" pitchFamily="18" charset="0"/>
              </a:rPr>
              <a:t>Xây</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dựng</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cơ</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sở</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dữ</a:t>
            </a:r>
            <a:r>
              <a:rPr lang="en-US" altLang="en-US" sz="2000" b="1" dirty="0">
                <a:latin typeface="Times New Roman" panose="02020603050405020304" pitchFamily="18" charset="0"/>
                <a:cs typeface="Times New Roman" panose="02020603050405020304" pitchFamily="18" charset="0"/>
              </a:rPr>
              <a:t> </a:t>
            </a:r>
            <a:r>
              <a:rPr lang="en-US" altLang="en-US" sz="2000" b="1" dirty="0" err="1">
                <a:latin typeface="Times New Roman" panose="02020603050405020304" pitchFamily="18" charset="0"/>
                <a:cs typeface="Times New Roman" panose="02020603050405020304" pitchFamily="18" charset="0"/>
              </a:rPr>
              <a:t>liệu</a:t>
            </a:r>
            <a:r>
              <a:rPr lang="en-US" altLang="en-US" sz="2000" b="1" dirty="0">
                <a:latin typeface="Times New Roman" panose="02020603050405020304" pitchFamily="18" charset="0"/>
                <a:cs typeface="Times New Roman" panose="02020603050405020304" pitchFamily="18" charset="0"/>
              </a:rPr>
              <a:t>: </a:t>
            </a:r>
          </a:p>
          <a:p>
            <a:endParaRPr lang="en-AI" dirty="0"/>
          </a:p>
        </p:txBody>
      </p:sp>
      <p:pic>
        <p:nvPicPr>
          <p:cNvPr id="4" name="Picture 3" descr="A screenshot of a computer screen&#10;&#10;Description automatically generated">
            <a:extLst>
              <a:ext uri="{FF2B5EF4-FFF2-40B4-BE49-F238E27FC236}">
                <a16:creationId xmlns:a16="http://schemas.microsoft.com/office/drawing/2014/main" id="{AD99712B-9284-5E0B-7E4F-0DD68BB5883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5720" y="1557275"/>
            <a:ext cx="5578421" cy="4794047"/>
          </a:xfrm>
          <a:prstGeom prst="rect">
            <a:avLst/>
          </a:prstGeom>
          <a:noFill/>
          <a:ln>
            <a:noFill/>
          </a:ln>
        </p:spPr>
      </p:pic>
      <p:sp>
        <p:nvSpPr>
          <p:cNvPr id="6" name="TextBox 5">
            <a:extLst>
              <a:ext uri="{FF2B5EF4-FFF2-40B4-BE49-F238E27FC236}">
                <a16:creationId xmlns:a16="http://schemas.microsoft.com/office/drawing/2014/main" id="{6BF6A653-75F8-DAF8-F9B4-CB0E1ED4C160}"/>
              </a:ext>
            </a:extLst>
          </p:cNvPr>
          <p:cNvSpPr txBox="1"/>
          <p:nvPr/>
        </p:nvSpPr>
        <p:spPr>
          <a:xfrm>
            <a:off x="5994142" y="1581983"/>
            <a:ext cx="3026034" cy="2372316"/>
          </a:xfrm>
          <a:prstGeom prst="rect">
            <a:avLst/>
          </a:prstGeom>
          <a:noFill/>
        </p:spPr>
        <p:txBody>
          <a:bodyPr wrap="square">
            <a:spAutoFit/>
          </a:bodyPr>
          <a:lstStyle/>
          <a:p>
            <a:pPr>
              <a:lnSpc>
                <a:spcPct val="120000"/>
              </a:lnSpc>
              <a:spcBef>
                <a:spcPts val="600"/>
              </a:spcBef>
              <a:spcAft>
                <a:spcPts val="600"/>
              </a:spcAft>
            </a:pPr>
            <a:r>
              <a:rPr lang="en-US" sz="1800" kern="100" dirty="0" err="1">
                <a:effectLst/>
                <a:ea typeface="Calibri" panose="020F0502020204030204" pitchFamily="34" charset="0"/>
                <a:cs typeface="Angsana New" panose="02020603050405020304" pitchFamily="18" charset="-34"/>
              </a:rPr>
              <a:t>Biểu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đồ</a:t>
            </a:r>
            <a:r>
              <a:rPr lang="en-US" sz="1800" kern="100" dirty="0">
                <a:effectLst/>
                <a:ea typeface="Calibri" panose="020F0502020204030204" pitchFamily="34" charset="0"/>
                <a:cs typeface="Angsana New" panose="02020603050405020304" pitchFamily="18" charset="-34"/>
              </a:rPr>
              <a:t> ERD </a:t>
            </a:r>
            <a:r>
              <a:rPr lang="en-US" sz="1800" kern="100" dirty="0" err="1">
                <a:effectLst/>
                <a:ea typeface="Calibri" panose="020F0502020204030204" pitchFamily="34" charset="0"/>
                <a:cs typeface="Angsana New" panose="02020603050405020304" pitchFamily="18" charset="-34"/>
              </a:rPr>
              <a:t>giúp</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hiện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a:t>
            </a:r>
          </a:p>
          <a:p>
            <a:pPr marL="285750" indent="-285750">
              <a:lnSpc>
                <a:spcPct val="120000"/>
              </a:lnSpc>
              <a:spcBef>
                <a:spcPts val="600"/>
              </a:spcBef>
              <a:spcAft>
                <a:spcPts val="600"/>
              </a:spcAft>
              <a:buFont typeface="Arial" panose="020B0604020202020204" pitchFamily="34" charset="0"/>
              <a:buChar char="•"/>
            </a:pPr>
            <a:r>
              <a:rPr lang="en-US" kern="100" dirty="0" err="1">
                <a:ea typeface="Calibri" panose="020F0502020204030204" pitchFamily="34" charset="0"/>
                <a:cs typeface="Angsana New" panose="02020603050405020304" pitchFamily="18" charset="-34"/>
              </a:rPr>
              <a:t>C</a:t>
            </a:r>
            <a:r>
              <a:rPr lang="en-US" sz="1800" kern="100" dirty="0" err="1">
                <a:effectLst/>
                <a:ea typeface="Calibri" panose="020F0502020204030204" pitchFamily="34" charset="0"/>
                <a:cs typeface="Angsana New" panose="02020603050405020304" pitchFamily="18" charset="-34"/>
              </a:rPr>
              <a:t>ấu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trúc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của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cơ</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sở</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dữ</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liệu</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thể</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được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sử</a:t>
            </a:r>
            <a:r>
              <a:rPr lang="en-US" sz="1800" kern="100" dirty="0">
                <a:effectLst/>
                <a:ea typeface="Calibri" panose="020F0502020204030204" pitchFamily="34" charset="0"/>
                <a:cs typeface="Angsana New" panose="02020603050405020304" pitchFamily="18" charset="-34"/>
              </a:rPr>
              <a:t> d</a:t>
            </a:r>
          </a:p>
          <a:p>
            <a:pPr marL="285750" indent="-285750">
              <a:lnSpc>
                <a:spcPct val="120000"/>
              </a:lnSpc>
              <a:spcBef>
                <a:spcPts val="600"/>
              </a:spcBef>
              <a:spcAft>
                <a:spcPts val="600"/>
              </a:spcAft>
              <a:buFont typeface="Arial" panose="020B0604020202020204" pitchFamily="34" charset="0"/>
              <a:buChar char="•"/>
            </a:pPr>
            <a:r>
              <a:rPr lang="en-US" kern="100" dirty="0" err="1">
                <a:ea typeface="Calibri" panose="020F0502020204030204" pitchFamily="34" charset="0"/>
                <a:cs typeface="Angsana New" panose="02020603050405020304" pitchFamily="18" charset="-34"/>
              </a:rPr>
              <a:t>T</a:t>
            </a:r>
            <a:r>
              <a:rPr lang="en-US" sz="1800" kern="100" dirty="0" err="1">
                <a:effectLst/>
                <a:ea typeface="Calibri" panose="020F0502020204030204" pitchFamily="34" charset="0"/>
                <a:cs typeface="Angsana New" panose="02020603050405020304" pitchFamily="18" charset="-34"/>
              </a:rPr>
              <a:t>rực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quan</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về</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sự</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tương</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giữa</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các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thực</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thế</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với</a:t>
            </a:r>
            <a:r>
              <a:rPr lang="en-US" sz="1800" kern="100" dirty="0">
                <a:effectLst/>
                <a:ea typeface="Calibri" panose="020F0502020204030204" pitchFamily="34" charset="0"/>
                <a:cs typeface="Angsana New" panose="02020603050405020304" pitchFamily="18" charset="-34"/>
              </a:rPr>
              <a:t> </a:t>
            </a:r>
            <a:r>
              <a:rPr lang="en-US" sz="1800" kern="100" dirty="0" err="1">
                <a:effectLst/>
                <a:ea typeface="Calibri" panose="020F0502020204030204" pitchFamily="34" charset="0"/>
                <a:cs typeface="Angsana New" panose="02020603050405020304" pitchFamily="18" charset="-34"/>
              </a:rPr>
              <a:t>nhau</a:t>
            </a:r>
            <a:r>
              <a:rPr lang="en-US" sz="1800" kern="100" dirty="0">
                <a:effectLst/>
                <a:ea typeface="Calibri" panose="020F0502020204030204" pitchFamily="34" charset="0"/>
                <a:cs typeface="Angsana New" panose="02020603050405020304" pitchFamily="18" charset="-34"/>
              </a:rPr>
              <a:t>.</a:t>
            </a:r>
            <a:endParaRPr lang="en-AI" sz="1800" kern="100" dirty="0">
              <a:effectLst/>
              <a:ea typeface="Calibri" panose="020F0502020204030204" pitchFamily="34" charset="0"/>
              <a:cs typeface="Angsana New" panose="02020603050405020304" pitchFamily="18" charset="-34"/>
            </a:endParaRPr>
          </a:p>
        </p:txBody>
      </p:sp>
    </p:spTree>
    <p:extLst>
      <p:ext uri="{BB962C8B-B14F-4D97-AF65-F5344CB8AC3E}">
        <p14:creationId xmlns:p14="http://schemas.microsoft.com/office/powerpoint/2010/main" val="22009826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3615</TotalTime>
  <Words>11276</Words>
  <Application>Microsoft Office PowerPoint</Application>
  <PresentationFormat>On-screen Show (4:3)</PresentationFormat>
  <Paragraphs>355</Paragraphs>
  <Slides>40</Slides>
  <Notes>38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Calibri</vt:lpstr>
      <vt:lpstr>Lato</vt:lpstr>
      <vt:lpstr>Symbol</vt:lpstr>
      <vt:lpstr>Times New Roman</vt:lpstr>
      <vt:lpstr>Office Theme</vt:lpstr>
      <vt:lpstr>PowerPoint Presentation</vt:lpstr>
      <vt:lpstr>PowerPoint Presentation</vt:lpstr>
      <vt:lpstr>Overview</vt:lpstr>
      <vt:lpstr>1 Đặt Vấn Đề </vt:lpstr>
      <vt:lpstr>1. Đặt vấn đề </vt:lpstr>
      <vt:lpstr>1. Đặt vấn đề </vt:lpstr>
      <vt:lpstr>2. Phân tích, xây dựng cơ sở dữ liệu   </vt:lpstr>
      <vt:lpstr>2. Phân tích, xây dựng cơ sở dữ liệu   </vt:lpstr>
      <vt:lpstr>2. Phân tích, xây dựng cơ sở dữ liệu   </vt:lpstr>
      <vt:lpstr>2. Phân tích, xây dựng cơ sở dữ liệu   </vt:lpstr>
      <vt:lpstr>2. Phân tích, xây dựng cơ sở dữ liệu   </vt:lpstr>
      <vt:lpstr>2. Phân tích, xây dựng cơ sở dữ liệu   </vt:lpstr>
      <vt:lpstr>2. Phân tích, xây dựng cơ sở dữ liệu   </vt:lpstr>
      <vt:lpstr>2. Phân tích, xây dựng cơ sở dữ liệu   </vt:lpstr>
      <vt:lpstr>2. Phân tích, xây dựng cơ sở dữ liệu   </vt:lpstr>
      <vt:lpstr>2. Phân tích, xây dựng cơ sở dữ liệu   </vt:lpstr>
      <vt:lpstr>2. Phân tích, xây dựng cơ sở dữ liệu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3. Xây dựng chương trình </vt:lpstr>
      <vt:lpstr>4. Đánh giá, kết luận và hướng phát triển  </vt:lpstr>
      <vt:lpstr>4. Đánh giá, kết luận và hướng phát triển  </vt:lpstr>
      <vt:lpstr>4. Đánh giá, kết luận và hướng phát triển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giang long</cp:lastModifiedBy>
  <cp:revision>60</cp:revision>
  <dcterms:created xsi:type="dcterms:W3CDTF">2021-05-28T04:32:29Z</dcterms:created>
  <dcterms:modified xsi:type="dcterms:W3CDTF">2023-08-09T18:15:34Z</dcterms:modified>
</cp:coreProperties>
</file>

<file path=docProps/thumbnail.jpeg>
</file>